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489" r:id="rId3"/>
    <p:sldId id="287" r:id="rId4"/>
    <p:sldId id="325" r:id="rId5"/>
    <p:sldId id="490" r:id="rId6"/>
    <p:sldId id="491" r:id="rId7"/>
    <p:sldId id="493" r:id="rId8"/>
    <p:sldId id="494" r:id="rId9"/>
    <p:sldId id="495" r:id="rId10"/>
    <p:sldId id="496" r:id="rId11"/>
    <p:sldId id="497" r:id="rId12"/>
    <p:sldId id="498" r:id="rId13"/>
    <p:sldId id="499" r:id="rId14"/>
    <p:sldId id="500" r:id="rId15"/>
    <p:sldId id="501" r:id="rId16"/>
    <p:sldId id="502" r:id="rId17"/>
    <p:sldId id="297" r:id="rId18"/>
  </p:sldIdLst>
  <p:sldSz cx="12192000" cy="6858000"/>
  <p:notesSz cx="6797675" cy="987266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573C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67" autoAdjust="0"/>
    <p:restoredTop sz="96366" autoAdjust="0"/>
  </p:normalViewPr>
  <p:slideViewPr>
    <p:cSldViewPr snapToGrid="0">
      <p:cViewPr varScale="1">
        <p:scale>
          <a:sx n="85" d="100"/>
          <a:sy n="85" d="100"/>
        </p:scale>
        <p:origin x="-432"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ECD4F35-98B8-453E-9D1B-EF970BC65095}" type="datetimeFigureOut">
              <a:rPr lang="zh-CN" altLang="en-US" smtClean="0"/>
              <a:pPr/>
              <a:t>2022/11/22</a:t>
            </a:fld>
            <a:endParaRPr lang="zh-CN" altLang="en-US"/>
          </a:p>
        </p:txBody>
      </p:sp>
      <p:sp>
        <p:nvSpPr>
          <p:cNvPr id="4" name="幻灯片图像占位符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56EA5645-45E8-4B67-A1C8-A6BAB1BED37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6846CD-D30B-4DA4-8453-5A7B45DC574A}" type="datetimeFigureOut">
              <a:rPr lang="zh-CN" altLang="en-US" smtClean="0"/>
              <a:pPr/>
              <a:t>2022/11/22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7CD8EB7-873A-4E4F-A435-2F2FBF3EDC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6846CD-D30B-4DA4-8453-5A7B45DC574A}" type="datetimeFigureOut">
              <a:rPr lang="zh-CN" altLang="en-US" smtClean="0"/>
              <a:pPr/>
              <a:t>2022/11/22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7CD8EB7-873A-4E4F-A435-2F2FBF3EDC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bg>
      <p:bgPr>
        <a:solidFill>
          <a:schemeClr val="bg1"/>
        </a:solidFill>
        <a:effectLst/>
      </p:bgPr>
    </p:bg>
    <p:spTree>
      <p:nvGrpSpPr>
        <p:cNvPr id="1" name=""/>
        <p:cNvGrpSpPr/>
        <p:nvPr/>
      </p:nvGrpSpPr>
      <p:grpSpPr>
        <a:xfrm>
          <a:off x="0" y="0"/>
          <a:ext cx="0" cy="0"/>
          <a:chOff x="0" y="0"/>
          <a:chExt cx="0" cy="0"/>
        </a:xfrm>
      </p:grpSpPr>
      <p:pic>
        <p:nvPicPr>
          <p:cNvPr id="3074" name="Picture 6" descr="Quadrat blau schattiert"/>
          <p:cNvPicPr>
            <a:picLocks noChangeAspect="1"/>
          </p:cNvPicPr>
          <p:nvPr/>
        </p:nvPicPr>
        <p:blipFill>
          <a:blip r:embed="rId2" cstate="print"/>
          <a:stretch>
            <a:fillRect/>
          </a:stretch>
        </p:blipFill>
        <p:spPr>
          <a:xfrm>
            <a:off x="11590829" y="6400800"/>
            <a:ext cx="313309" cy="234950"/>
          </a:xfrm>
          <a:prstGeom prst="rect">
            <a:avLst/>
          </a:prstGeom>
          <a:noFill/>
          <a:ln w="9525">
            <a:noFill/>
          </a:ln>
        </p:spPr>
      </p:pic>
      <p:pic>
        <p:nvPicPr>
          <p:cNvPr id="3075" name="Picture 8" descr="Quadrat blau schattiert"/>
          <p:cNvPicPr>
            <a:picLocks noChangeAspect="1"/>
          </p:cNvPicPr>
          <p:nvPr/>
        </p:nvPicPr>
        <p:blipFill>
          <a:blip r:embed="rId2" cstate="print"/>
          <a:stretch>
            <a:fillRect/>
          </a:stretch>
        </p:blipFill>
        <p:spPr>
          <a:xfrm>
            <a:off x="11590829" y="6096000"/>
            <a:ext cx="313309" cy="234950"/>
          </a:xfrm>
          <a:prstGeom prst="rect">
            <a:avLst/>
          </a:prstGeom>
          <a:noFill/>
          <a:ln w="9525">
            <a:noFill/>
          </a:ln>
        </p:spPr>
      </p:pic>
      <p:pic>
        <p:nvPicPr>
          <p:cNvPr id="3076" name="Picture 11" descr="Quadrat mittelblau schattiert"/>
          <p:cNvPicPr>
            <a:picLocks noChangeAspect="1"/>
          </p:cNvPicPr>
          <p:nvPr/>
        </p:nvPicPr>
        <p:blipFill>
          <a:blip r:embed="rId3" cstate="print"/>
          <a:stretch>
            <a:fillRect/>
          </a:stretch>
        </p:blipFill>
        <p:spPr>
          <a:xfrm>
            <a:off x="11590829" y="5791200"/>
            <a:ext cx="313309" cy="233363"/>
          </a:xfrm>
          <a:prstGeom prst="rect">
            <a:avLst/>
          </a:prstGeom>
          <a:noFill/>
          <a:ln w="9525">
            <a:noFill/>
          </a:ln>
        </p:spPr>
      </p:pic>
      <p:pic>
        <p:nvPicPr>
          <p:cNvPr id="3077" name="Picture 15" descr="Quadrat hellblau schattiert"/>
          <p:cNvPicPr>
            <a:picLocks noChangeAspect="1"/>
          </p:cNvPicPr>
          <p:nvPr/>
        </p:nvPicPr>
        <p:blipFill>
          <a:blip r:embed="rId4" cstate="print"/>
          <a:stretch>
            <a:fillRect/>
          </a:stretch>
        </p:blipFill>
        <p:spPr>
          <a:xfrm>
            <a:off x="11590829" y="5181600"/>
            <a:ext cx="313309" cy="234950"/>
          </a:xfrm>
          <a:prstGeom prst="rect">
            <a:avLst/>
          </a:prstGeom>
          <a:noFill/>
          <a:ln w="9525">
            <a:noFill/>
          </a:ln>
        </p:spPr>
      </p:pic>
      <p:pic>
        <p:nvPicPr>
          <p:cNvPr id="3078" name="Picture 24" descr="Quadrat mittelblau schattiert"/>
          <p:cNvPicPr>
            <a:picLocks noChangeAspect="1"/>
          </p:cNvPicPr>
          <p:nvPr/>
        </p:nvPicPr>
        <p:blipFill>
          <a:blip r:embed="rId3" cstate="print"/>
          <a:stretch>
            <a:fillRect/>
          </a:stretch>
        </p:blipFill>
        <p:spPr>
          <a:xfrm>
            <a:off x="11590829" y="5486400"/>
            <a:ext cx="313309" cy="233363"/>
          </a:xfrm>
          <a:prstGeom prst="rect">
            <a:avLst/>
          </a:prstGeom>
          <a:noFill/>
          <a:ln w="9525">
            <a:noFill/>
          </a:ln>
        </p:spPr>
      </p:pic>
      <p:sp>
        <p:nvSpPr>
          <p:cNvPr id="2" name="Titel 1"/>
          <p:cNvSpPr>
            <a:spLocks noGrp="1"/>
          </p:cNvSpPr>
          <p:nvPr>
            <p:ph type="title"/>
          </p:nvPr>
        </p:nvSpPr>
        <p:spPr>
          <a:xfrm>
            <a:off x="0" y="274637"/>
            <a:ext cx="12048662" cy="1143000"/>
          </a:xfr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0"/>
            <a:tileRect/>
          </a:gradFill>
        </p:spPr>
        <p:txBody>
          <a:bodyPr/>
          <a:lstStyle>
            <a:lvl1pPr>
              <a:defRPr>
                <a:solidFill>
                  <a:schemeClr val="bg1"/>
                </a:solidFill>
              </a:defRPr>
            </a:lvl1pPr>
          </a:lstStyle>
          <a:p>
            <a:pPr fontAlgn="base"/>
            <a:r>
              <a:rPr lang="de-DE" altLang="zh-CN" strike="noStrike" noProof="1" smtClean="0"/>
              <a:t>Titelmasterformat durch Klicken bearbeiten</a:t>
            </a:r>
            <a:endParaRPr lang="zh-CN" altLang="en-US" strike="noStrike" noProof="1"/>
          </a:p>
        </p:txBody>
      </p:sp>
      <p:sp>
        <p:nvSpPr>
          <p:cNvPr id="3" name="Inhaltsplatzhalter 2"/>
          <p:cNvSpPr>
            <a:spLocks noGrp="1"/>
          </p:cNvSpPr>
          <p:nvPr>
            <p:ph idx="1"/>
          </p:nvPr>
        </p:nvSpPr>
        <p:spPr/>
        <p:txBody>
          <a:bodyPr/>
          <a:lstStyle/>
          <a:p>
            <a:pPr lvl="0" fontAlgn="base"/>
            <a:r>
              <a:rPr lang="zh-CN" altLang="en-US" strike="noStrike" noProof="1" smtClean="0"/>
              <a:t>单击此处编辑母版文本样式</a:t>
            </a:r>
          </a:p>
          <a:p>
            <a:pPr lvl="1" fontAlgn="base"/>
            <a:r>
              <a:rPr lang="zh-CN" altLang="en-US" strike="noStrike" noProof="1" smtClean="0"/>
              <a:t>第二级</a:t>
            </a:r>
          </a:p>
          <a:p>
            <a:pPr lvl="2" fontAlgn="base"/>
            <a:r>
              <a:rPr lang="zh-CN" altLang="en-US" strike="noStrike" noProof="1" smtClean="0"/>
              <a:t>第三级</a:t>
            </a:r>
          </a:p>
          <a:p>
            <a:pPr lvl="3" fontAlgn="base"/>
            <a:r>
              <a:rPr lang="zh-CN" altLang="en-US" strike="noStrike" noProof="1" smtClean="0"/>
              <a:t>第四级</a:t>
            </a:r>
          </a:p>
          <a:p>
            <a:pPr lvl="4" fontAlgn="base"/>
            <a:r>
              <a:rPr lang="zh-CN" altLang="en-US" strike="noStrike" noProof="1" smtClean="0"/>
              <a:t>第五级</a:t>
            </a:r>
            <a:endParaRPr lang="zh-CN" altLang="en-US" strike="noStrike" noProof="1"/>
          </a:p>
        </p:txBody>
      </p:sp>
      <p:sp>
        <p:nvSpPr>
          <p:cNvPr id="12" name="Datumsplatzhalter 3"/>
          <p:cNvSpPr>
            <a:spLocks noGrp="1"/>
          </p:cNvSpPr>
          <p:nvPr>
            <p:ph type="dt" sz="half" idx="2"/>
          </p:nvPr>
        </p:nvSpPr>
        <p:spPr>
          <a:xfrm>
            <a:off x="609123" y="6356350"/>
            <a:ext cx="2845225"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EE382CA4-0330-4F5D-84A3-9A7206B0285D}" type="datetime1">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defRPr/>
              </a:pPr>
              <a:t>2022/11/22</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3" name="Fußzeilenplatzhalter 4"/>
          <p:cNvSpPr>
            <a:spLocks noGrp="1"/>
          </p:cNvSpPr>
          <p:nvPr>
            <p:ph type="ftr" sz="quarter" idx="3"/>
          </p:nvPr>
        </p:nvSpPr>
        <p:spPr>
          <a:xfrm>
            <a:off x="4165256" y="6356350"/>
            <a:ext cx="3861489"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t>宁夏医科大学总院疫情防控培训组</a:t>
            </a:r>
          </a:p>
        </p:txBody>
      </p:sp>
      <p:sp>
        <p:nvSpPr>
          <p:cNvPr id="14" name="Foliennummernplatzhalter 5"/>
          <p:cNvSpPr>
            <a:spLocks noGrp="1"/>
          </p:cNvSpPr>
          <p:nvPr>
            <p:ph type="sldNum" sz="quarter" idx="4"/>
          </p:nvPr>
        </p:nvSpPr>
        <p:spPr>
          <a:xfrm>
            <a:off x="8745606" y="6453188"/>
            <a:ext cx="2845225" cy="365125"/>
          </a:xfrm>
          <a:prstGeom prst="rect">
            <a:avLst/>
          </a:prstGeom>
        </p:spPr>
        <p:txBody>
          <a:bodyPr vert="horz" wrap="square" lIns="91440" tIns="45720" rIns="91440" bIns="45720" numCol="1" rtlCol="0" anchor="ctr" anchorCtr="0" compatLnSpc="1"/>
          <a:lstStyle>
            <a:lvl1pPr fontAlgn="auto">
              <a:spcBef>
                <a:spcPts val="0"/>
              </a:spcBef>
              <a:spcAft>
                <a:spcPts val="0"/>
              </a:spcAft>
              <a:defRPr noProof="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1" name="矩形 10"/>
          <p:cNvSpPr/>
          <p:nvPr userDrawn="1"/>
        </p:nvSpPr>
        <p:spPr>
          <a:xfrm>
            <a:off x="0" y="1090524"/>
            <a:ext cx="4827181" cy="2570672"/>
          </a:xfrm>
          <a:prstGeom prst="rect">
            <a:avLst/>
          </a:prstGeom>
          <a:solidFill>
            <a:srgbClr val="0070C0">
              <a:alpha val="9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3"/>
          <p:cNvSpPr>
            <a:spLocks noChangeArrowheads="1"/>
          </p:cNvSpPr>
          <p:nvPr userDrawn="1"/>
        </p:nvSpPr>
        <p:spPr bwMode="auto">
          <a:xfrm>
            <a:off x="893136" y="2291399"/>
            <a:ext cx="3686578" cy="7820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18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与自治区同龄，是宁夏唯一一所以西医为主、中西医并存的医学高等学府</a:t>
            </a:r>
            <a:endParaRPr lang="zh-CN" altLang="en-US" sz="11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TextBox 31"/>
          <p:cNvSpPr txBox="1"/>
          <p:nvPr userDrawn="1"/>
        </p:nvSpPr>
        <p:spPr>
          <a:xfrm>
            <a:off x="893134" y="1545041"/>
            <a:ext cx="3264195" cy="746358"/>
          </a:xfrm>
          <a:prstGeom prst="rect">
            <a:avLst/>
          </a:prstGeom>
          <a:noFill/>
        </p:spPr>
        <p:txBody>
          <a:bodyPr wrap="square" lIns="68580" tIns="34290" rIns="68580" bIns="34290" rtlCol="0">
            <a:spAutoFit/>
          </a:bodyPr>
          <a:lstStyle/>
          <a:p>
            <a:pPr algn="l"/>
            <a:r>
              <a:rPr lang="en-US" altLang="zh-CN" sz="4400" b="1" dirty="0">
                <a:solidFill>
                  <a:schemeClr val="bg1"/>
                </a:solidFill>
                <a:latin typeface="微软雅黑" panose="020B0503020204020204" pitchFamily="34" charset="-122"/>
                <a:ea typeface="微软雅黑" panose="020B0503020204020204" pitchFamily="34" charset="-122"/>
              </a:rPr>
              <a:t>Since1958</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5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B6846CD-D30B-4DA4-8453-5A7B45DC574A}" type="datetimeFigureOut">
              <a:rPr lang="zh-CN" altLang="en-US" smtClean="0"/>
              <a:pPr/>
              <a:t>2022/11/22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7CD8EB7-873A-4E4F-A435-2F2FBF3EDC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6846CD-D30B-4DA4-8453-5A7B45DC574A}" type="datetimeFigureOut">
              <a:rPr lang="zh-CN" altLang="en-US" smtClean="0"/>
              <a:pPr/>
              <a:t>2022/11/22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7CD8EB7-873A-4E4F-A435-2F2FBF3EDC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B6846CD-D30B-4DA4-8453-5A7B45DC574A}" type="datetimeFigureOut">
              <a:rPr lang="zh-CN" altLang="en-US" smtClean="0"/>
              <a:pPr/>
              <a:t>2022/11/22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7CD8EB7-873A-4E4F-A435-2F2FBF3EDC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p:cNvSpPr/>
          <p:nvPr userDrawn="1"/>
        </p:nvSpPr>
        <p:spPr>
          <a:xfrm>
            <a:off x="0" y="0"/>
            <a:ext cx="12192000" cy="8159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rot="10800000">
            <a:off x="420363" y="524532"/>
            <a:ext cx="107016" cy="122753"/>
          </a:xfrm>
          <a:prstGeom prst="r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B6846CD-D30B-4DA4-8453-5A7B45DC574A}" type="datetimeFigureOut">
              <a:rPr lang="zh-CN" altLang="en-US" smtClean="0"/>
              <a:pPr/>
              <a:t>2022/11/22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7CD8EB7-873A-4E4F-A435-2F2FBF3EDC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6846CD-D30B-4DA4-8453-5A7B45DC574A}" type="datetimeFigureOut">
              <a:rPr lang="zh-CN" altLang="en-US" smtClean="0"/>
              <a:pPr/>
              <a:t>2022/11/22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7CD8EB7-873A-4E4F-A435-2F2FBF3EDC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B6846CD-D30B-4DA4-8453-5A7B45DC574A}" type="datetimeFigureOut">
              <a:rPr lang="zh-CN" altLang="en-US" smtClean="0"/>
              <a:pPr/>
              <a:t>2022/11/22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7CD8EB7-873A-4E4F-A435-2F2FBF3EDC6E}"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0"/>
            <a:ext cx="12192000" cy="68550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2124"/>
          <a:stretch>
            <a:fillRect/>
          </a:stretch>
        </p:blipFill>
        <p:spPr>
          <a:xfrm>
            <a:off x="0" y="0"/>
            <a:ext cx="12192000" cy="6858000"/>
          </a:xfrm>
          <a:prstGeom prst="rect">
            <a:avLst/>
          </a:prstGeom>
        </p:spPr>
      </p:pic>
      <p:sp>
        <p:nvSpPr>
          <p:cNvPr id="3" name="箭头: 五边形 9"/>
          <p:cNvSpPr/>
          <p:nvPr/>
        </p:nvSpPr>
        <p:spPr>
          <a:xfrm>
            <a:off x="-314759" y="0"/>
            <a:ext cx="8152765" cy="6858000"/>
          </a:xfrm>
          <a:custGeom>
            <a:avLst/>
            <a:gdLst>
              <a:gd name="connsiteX0" fmla="*/ 0 w 8206513"/>
              <a:gd name="connsiteY0" fmla="*/ 0 h 6858000"/>
              <a:gd name="connsiteX1" fmla="*/ 4777513 w 8206513"/>
              <a:gd name="connsiteY1" fmla="*/ 0 h 6858000"/>
              <a:gd name="connsiteX2" fmla="*/ 8206513 w 8206513"/>
              <a:gd name="connsiteY2" fmla="*/ 3429000 h 6858000"/>
              <a:gd name="connsiteX3" fmla="*/ 4777513 w 8206513"/>
              <a:gd name="connsiteY3" fmla="*/ 6858000 h 6858000"/>
              <a:gd name="connsiteX4" fmla="*/ 0 w 8206513"/>
              <a:gd name="connsiteY4" fmla="*/ 6858000 h 6858000"/>
              <a:gd name="connsiteX5" fmla="*/ 0 w 8206513"/>
              <a:gd name="connsiteY5" fmla="*/ 0 h 6858000"/>
              <a:gd name="connsiteX0-1" fmla="*/ 0 w 7518255"/>
              <a:gd name="connsiteY0-2" fmla="*/ 0 h 6858000"/>
              <a:gd name="connsiteX1-3" fmla="*/ 4777513 w 7518255"/>
              <a:gd name="connsiteY1-4" fmla="*/ 0 h 6858000"/>
              <a:gd name="connsiteX2-5" fmla="*/ 7518255 w 7518255"/>
              <a:gd name="connsiteY2-6" fmla="*/ 3438832 h 6858000"/>
              <a:gd name="connsiteX3-7" fmla="*/ 4777513 w 7518255"/>
              <a:gd name="connsiteY3-8" fmla="*/ 6858000 h 6858000"/>
              <a:gd name="connsiteX4-9" fmla="*/ 0 w 7518255"/>
              <a:gd name="connsiteY4-10" fmla="*/ 6858000 h 6858000"/>
              <a:gd name="connsiteX5-11" fmla="*/ 0 w 7518255"/>
              <a:gd name="connsiteY5-12"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18255" h="6858000">
                <a:moveTo>
                  <a:pt x="0" y="0"/>
                </a:moveTo>
                <a:lnTo>
                  <a:pt x="4777513" y="0"/>
                </a:lnTo>
                <a:lnTo>
                  <a:pt x="7518255" y="3438832"/>
                </a:lnTo>
                <a:lnTo>
                  <a:pt x="4777513" y="6858000"/>
                </a:lnTo>
                <a:lnTo>
                  <a:pt x="0" y="6858000"/>
                </a:lnTo>
                <a:lnTo>
                  <a:pt x="0" y="0"/>
                </a:lnTo>
                <a:close/>
              </a:path>
            </a:pathLst>
          </a:cu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235" y="348021"/>
            <a:ext cx="564469" cy="564605"/>
          </a:xfrm>
          <a:prstGeom prst="ellipse">
            <a:avLst/>
          </a:prstGeom>
          <a:effectLst>
            <a:reflection blurRad="6350" stA="52000" endA="300" endPos="35000" dir="5400000" sy="-100000" algn="bl" rotWithShape="0"/>
          </a:effectLst>
        </p:spPr>
      </p:pic>
      <p:sp>
        <p:nvSpPr>
          <p:cNvPr id="9" name="矩形 8"/>
          <p:cNvSpPr/>
          <p:nvPr/>
        </p:nvSpPr>
        <p:spPr>
          <a:xfrm>
            <a:off x="536472" y="445658"/>
            <a:ext cx="2785731"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宁夏医科大学总医院</a:t>
            </a:r>
          </a:p>
        </p:txBody>
      </p:sp>
      <p:sp>
        <p:nvSpPr>
          <p:cNvPr id="10" name="TextBox 82"/>
          <p:cNvSpPr txBox="1"/>
          <p:nvPr/>
        </p:nvSpPr>
        <p:spPr>
          <a:xfrm>
            <a:off x="821115" y="763781"/>
            <a:ext cx="2216443" cy="200055"/>
          </a:xfrm>
          <a:prstGeom prst="rect">
            <a:avLst/>
          </a:prstGeom>
          <a:noFill/>
        </p:spPr>
        <p:txBody>
          <a:bodyPr wrap="square" rtlCol="0">
            <a:spAutoFit/>
          </a:bodyPr>
          <a:lstStyle/>
          <a:p>
            <a:r>
              <a:rPr lang="en-US" altLang="zh-CN" sz="700" b="1" dirty="0">
                <a:solidFill>
                  <a:schemeClr val="bg1"/>
                </a:solidFill>
                <a:latin typeface="Arial" panose="020B0604020202020204" pitchFamily="34" charset="0"/>
                <a:ea typeface="微软雅黑" panose="020B0503020204020204" pitchFamily="34" charset="-122"/>
                <a:cs typeface="Arial" panose="020B0604020202020204" pitchFamily="34" charset="0"/>
              </a:rPr>
              <a:t>General Hospital of Ningxia Medical University</a:t>
            </a:r>
          </a:p>
        </p:txBody>
      </p:sp>
      <p:cxnSp>
        <p:nvCxnSpPr>
          <p:cNvPr id="14" name="直接连接符 13"/>
          <p:cNvCxnSpPr/>
          <p:nvPr/>
        </p:nvCxnSpPr>
        <p:spPr>
          <a:xfrm flipV="1">
            <a:off x="-10442" y="986969"/>
            <a:ext cx="5985940" cy="10401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442" y="5826642"/>
            <a:ext cx="5985940" cy="10313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399284" y="5027286"/>
            <a:ext cx="5495415" cy="523220"/>
          </a:xfrm>
          <a:prstGeom prst="rect">
            <a:avLst/>
          </a:prstGeom>
        </p:spPr>
        <p:txBody>
          <a:bodyPr wrap="none">
            <a:spAutoFit/>
          </a:bodyPr>
          <a:lstStyle/>
          <a:p>
            <a:pPr algn="ctr"/>
            <a:r>
              <a:rPr lang="zh-CN" altLang="en-US" sz="2800" b="1" kern="100" dirty="0">
                <a:solidFill>
                  <a:schemeClr val="bg1"/>
                </a:solidFill>
                <a:latin typeface="微软雅黑" panose="020B0503020204020204" pitchFamily="34" charset="-122"/>
                <a:ea typeface="微软雅黑" panose="020B0503020204020204" pitchFamily="34" charset="-122"/>
                <a:cs typeface="华文中宋" panose="02010600040101010101" pitchFamily="2" charset="-122"/>
              </a:rPr>
              <a:t>疫情防控培训组    </a:t>
            </a:r>
            <a:r>
              <a:rPr lang="en-US" altLang="zh-CN" sz="2800" b="1" kern="100" dirty="0" smtClean="0">
                <a:solidFill>
                  <a:schemeClr val="bg1"/>
                </a:solidFill>
                <a:latin typeface="微软雅黑" panose="020B0503020204020204" pitchFamily="34" charset="-122"/>
                <a:ea typeface="微软雅黑" panose="020B0503020204020204" pitchFamily="34" charset="-122"/>
                <a:cs typeface="华文中宋" panose="02010600040101010101" pitchFamily="2" charset="-122"/>
              </a:rPr>
              <a:t>2022 </a:t>
            </a:r>
            <a:r>
              <a:rPr lang="zh-CN" altLang="en-US" sz="2800" b="1" kern="100" dirty="0">
                <a:solidFill>
                  <a:schemeClr val="bg1"/>
                </a:solidFill>
                <a:latin typeface="微软雅黑" panose="020B0503020204020204" pitchFamily="34" charset="-122"/>
                <a:ea typeface="微软雅黑" panose="020B0503020204020204" pitchFamily="34" charset="-122"/>
                <a:cs typeface="华文中宋" panose="02010600040101010101" pitchFamily="2" charset="-122"/>
              </a:rPr>
              <a:t>年 </a:t>
            </a:r>
            <a:r>
              <a:rPr lang="en-US" altLang="zh-CN" sz="2800" b="1" kern="100" dirty="0" smtClean="0">
                <a:solidFill>
                  <a:schemeClr val="bg1"/>
                </a:solidFill>
                <a:latin typeface="微软雅黑" panose="020B0503020204020204" pitchFamily="34" charset="-122"/>
                <a:ea typeface="微软雅黑" panose="020B0503020204020204" pitchFamily="34" charset="-122"/>
                <a:cs typeface="华文中宋" panose="02010600040101010101" pitchFamily="2" charset="-122"/>
              </a:rPr>
              <a:t>11 </a:t>
            </a:r>
            <a:r>
              <a:rPr lang="zh-CN" altLang="en-US" sz="2800" b="1" kern="100" dirty="0">
                <a:solidFill>
                  <a:schemeClr val="bg1"/>
                </a:solidFill>
                <a:latin typeface="微软雅黑" panose="020B0503020204020204" pitchFamily="34" charset="-122"/>
                <a:ea typeface="微软雅黑" panose="020B0503020204020204" pitchFamily="34" charset="-122"/>
                <a:cs typeface="华文中宋" panose="02010600040101010101" pitchFamily="2" charset="-122"/>
              </a:rPr>
              <a:t>月</a:t>
            </a:r>
            <a:endPar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TextBox 48"/>
          <p:cNvSpPr txBox="1"/>
          <p:nvPr/>
        </p:nvSpPr>
        <p:spPr>
          <a:xfrm>
            <a:off x="-281305" y="2822575"/>
            <a:ext cx="7751445" cy="885825"/>
          </a:xfrm>
          <a:prstGeom prst="rect">
            <a:avLst/>
          </a:prstGeom>
          <a:noFill/>
        </p:spPr>
        <p:txBody>
          <a:bodyPr wrap="square" lIns="0" tIns="0" rIns="0" bIns="0" rtlCol="0">
            <a:spAutoFit/>
          </a:bodyPr>
          <a:lstStyle/>
          <a:p>
            <a:pPr algn="ctr">
              <a:lnSpc>
                <a:spcPct val="120000"/>
              </a:lnSpc>
            </a:pPr>
            <a:r>
              <a:rPr lang="zh-CN" altLang="en-US" sz="4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新冠</a:t>
            </a:r>
            <a:r>
              <a:rPr lang="zh-CN" altLang="en-US" sz="48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疫情防</a:t>
            </a:r>
            <a:r>
              <a:rPr lang="zh-CN" altLang="en-US" sz="48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控相关政策培训</a:t>
            </a:r>
            <a:endParaRPr lang="zh-CN" altLang="en-US" sz="4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1212640"/>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第二部分：</a:t>
            </a:r>
            <a:r>
              <a:rPr lang="zh-CN" altLang="zh-CN" sz="2800" dirty="0" smtClean="0">
                <a:solidFill>
                  <a:srgbClr val="FF0000"/>
                </a:solidFill>
              </a:rPr>
              <a:t>新冠肺炎疫情风险区划定及管控方案</a:t>
            </a:r>
            <a:endParaRPr lang="zh-CN" altLang="en-US" sz="2800" dirty="0" smtClean="0">
              <a:solidFill>
                <a:srgbClr val="FF0000"/>
              </a:solidFill>
              <a:sym typeface="Arial" panose="020B0604020202020204" pitchFamily="34" charset="0"/>
            </a:endParaRPr>
          </a:p>
          <a:p>
            <a:pPr algn="ctr">
              <a:lnSpc>
                <a:spcPct val="130000"/>
              </a:lnSpc>
            </a:pP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a:p>
        </p:txBody>
      </p:sp>
      <p:sp>
        <p:nvSpPr>
          <p:cNvPr id="34817" name="Rectangle 1"/>
          <p:cNvSpPr>
            <a:spLocks noChangeArrowheads="1"/>
          </p:cNvSpPr>
          <p:nvPr/>
        </p:nvSpPr>
        <p:spPr bwMode="auto">
          <a:xfrm>
            <a:off x="1594626" y="1145628"/>
            <a:ext cx="8575288" cy="39395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5000"/>
              </a:lnSpc>
            </a:pPr>
            <a:r>
              <a:rPr lang="en-US" altLang="zh-CN" sz="2800" dirty="0" smtClean="0"/>
              <a:t>      </a:t>
            </a:r>
            <a:r>
              <a:rPr lang="zh-CN" altLang="zh-CN" sz="2800" dirty="0" smtClean="0"/>
              <a:t>（</a:t>
            </a:r>
            <a:r>
              <a:rPr lang="zh-CN" altLang="zh-CN" sz="2800" dirty="0" smtClean="0"/>
              <a:t>二）低风险区。</a:t>
            </a:r>
          </a:p>
          <a:p>
            <a:pPr>
              <a:lnSpc>
                <a:spcPts val="5000"/>
              </a:lnSpc>
            </a:pPr>
            <a:r>
              <a:rPr lang="en-US" altLang="zh-CN" sz="2800" dirty="0" smtClean="0"/>
              <a:t>       </a:t>
            </a:r>
            <a:r>
              <a:rPr lang="zh-CN" altLang="zh-CN" sz="2800" dirty="0" smtClean="0"/>
              <a:t>高</a:t>
            </a:r>
            <a:r>
              <a:rPr lang="zh-CN" altLang="zh-CN" sz="2800" dirty="0" smtClean="0"/>
              <a:t>风险区所在县（市、区、旗）的其他地区划定为低风险区。实行“个人防护、避免聚集”，离开所在城市持</a:t>
            </a:r>
            <a:r>
              <a:rPr lang="en-US" altLang="zh-CN" sz="2800" dirty="0" smtClean="0"/>
              <a:t>48</a:t>
            </a:r>
            <a:r>
              <a:rPr lang="zh-CN" altLang="zh-CN" sz="2800" dirty="0" smtClean="0"/>
              <a:t>小时内核酸检测阴性证明。</a:t>
            </a:r>
          </a:p>
          <a:p>
            <a:pPr>
              <a:lnSpc>
                <a:spcPts val="5000"/>
              </a:lnSpc>
            </a:pPr>
            <a:r>
              <a:rPr lang="en-US" altLang="zh-CN" sz="2800" dirty="0" smtClean="0"/>
              <a:t>       </a:t>
            </a:r>
            <a:r>
              <a:rPr lang="zh-CN" altLang="zh-CN" sz="2800" dirty="0" smtClean="0"/>
              <a:t>所有</a:t>
            </a:r>
            <a:r>
              <a:rPr lang="zh-CN" altLang="zh-CN" sz="2800" dirty="0" smtClean="0"/>
              <a:t>高风险区解除后，县（市、区、旗）全域实施常态化防控措施。</a:t>
            </a:r>
            <a:endParaRPr lang="zh-CN" altLang="zh-CN" sz="28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1158074"/>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第三部分：</a:t>
            </a:r>
            <a:r>
              <a:rPr lang="zh-CN" altLang="zh-CN" sz="2800" dirty="0" smtClean="0">
                <a:solidFill>
                  <a:srgbClr val="FF0000"/>
                </a:solidFill>
              </a:rPr>
              <a:t>新冠肺炎疫情居家隔离医学观察指南</a:t>
            </a:r>
            <a:endParaRPr lang="zh-CN" altLang="en-US" sz="280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a:p>
        </p:txBody>
      </p:sp>
      <p:sp>
        <p:nvSpPr>
          <p:cNvPr id="34817" name="Rectangle 1"/>
          <p:cNvSpPr>
            <a:spLocks noChangeArrowheads="1"/>
          </p:cNvSpPr>
          <p:nvPr/>
        </p:nvSpPr>
        <p:spPr bwMode="auto">
          <a:xfrm>
            <a:off x="1594626" y="1786829"/>
            <a:ext cx="8575288" cy="26571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5000"/>
              </a:lnSpc>
            </a:pPr>
            <a:r>
              <a:rPr lang="en-US" altLang="zh-CN" sz="2800" dirty="0" smtClean="0"/>
              <a:t>       </a:t>
            </a:r>
            <a:r>
              <a:rPr lang="zh-CN" altLang="zh-CN" sz="2800" dirty="0" smtClean="0"/>
              <a:t>一</a:t>
            </a:r>
            <a:r>
              <a:rPr lang="zh-CN" altLang="zh-CN" sz="2800" dirty="0" smtClean="0"/>
              <a:t>、管理对象</a:t>
            </a:r>
          </a:p>
          <a:p>
            <a:pPr>
              <a:lnSpc>
                <a:spcPts val="5000"/>
              </a:lnSpc>
            </a:pPr>
            <a:r>
              <a:rPr lang="en-US" altLang="zh-CN" sz="2800" dirty="0" smtClean="0"/>
              <a:t>       </a:t>
            </a:r>
            <a:r>
              <a:rPr lang="zh-CN" altLang="zh-CN" sz="2800" dirty="0" smtClean="0"/>
              <a:t>包括</a:t>
            </a:r>
            <a:r>
              <a:rPr lang="zh-CN" altLang="zh-CN" sz="2800" dirty="0" smtClean="0"/>
              <a:t>密切接触者中的特殊人群、解除集中隔离后的密切接触者和入境人员、高风险区外溢人员及其他经专业人员评估无法进行集中隔离医学观察的人员。</a:t>
            </a:r>
            <a:endParaRPr lang="zh-CN" altLang="zh-CN" sz="28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1158074"/>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第三部分：</a:t>
            </a:r>
            <a:r>
              <a:rPr lang="zh-CN" altLang="zh-CN" sz="2800" dirty="0" smtClean="0">
                <a:solidFill>
                  <a:srgbClr val="FF0000"/>
                </a:solidFill>
              </a:rPr>
              <a:t>新冠肺炎疫情居家隔离医学观察指南</a:t>
            </a:r>
            <a:endParaRPr lang="zh-CN" altLang="en-US" sz="280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dirty="0"/>
          </a:p>
        </p:txBody>
      </p:sp>
      <p:sp>
        <p:nvSpPr>
          <p:cNvPr id="34817" name="Rectangle 1"/>
          <p:cNvSpPr>
            <a:spLocks noChangeArrowheads="1"/>
          </p:cNvSpPr>
          <p:nvPr/>
        </p:nvSpPr>
        <p:spPr bwMode="auto">
          <a:xfrm>
            <a:off x="1929162" y="1560246"/>
            <a:ext cx="24309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zh-CN" sz="2800" dirty="0" smtClean="0"/>
              <a:t>二、场所要求</a:t>
            </a:r>
            <a:endParaRPr lang="zh-CN" altLang="zh-CN" sz="2800" dirty="0"/>
          </a:p>
        </p:txBody>
      </p:sp>
      <p:sp>
        <p:nvSpPr>
          <p:cNvPr id="5" name="矩形 4"/>
          <p:cNvSpPr/>
          <p:nvPr/>
        </p:nvSpPr>
        <p:spPr>
          <a:xfrm>
            <a:off x="1988107" y="2452598"/>
            <a:ext cx="2339102" cy="523220"/>
          </a:xfrm>
          <a:prstGeom prst="rect">
            <a:avLst/>
          </a:prstGeom>
        </p:spPr>
        <p:txBody>
          <a:bodyPr wrap="none">
            <a:spAutoFit/>
          </a:bodyPr>
          <a:lstStyle/>
          <a:p>
            <a:r>
              <a:rPr lang="zh-CN" altLang="zh-CN" sz="2800" dirty="0" smtClean="0"/>
              <a:t>三、管理要求</a:t>
            </a:r>
            <a:endParaRPr lang="zh-CN" altLang="en-US" sz="2800" dirty="0"/>
          </a:p>
        </p:txBody>
      </p:sp>
      <p:sp>
        <p:nvSpPr>
          <p:cNvPr id="6" name="矩形 5"/>
          <p:cNvSpPr/>
          <p:nvPr/>
        </p:nvSpPr>
        <p:spPr>
          <a:xfrm>
            <a:off x="1988107" y="3333544"/>
            <a:ext cx="2339102" cy="523220"/>
          </a:xfrm>
          <a:prstGeom prst="rect">
            <a:avLst/>
          </a:prstGeom>
        </p:spPr>
        <p:txBody>
          <a:bodyPr wrap="none">
            <a:spAutoFit/>
          </a:bodyPr>
          <a:lstStyle/>
          <a:p>
            <a:r>
              <a:rPr lang="zh-CN" altLang="zh-CN" sz="2800" dirty="0" smtClean="0"/>
              <a:t>四、保障要求</a:t>
            </a:r>
            <a:endParaRPr lang="zh-CN" altLang="en-US" sz="28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597921"/>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第四部分：</a:t>
            </a:r>
            <a:r>
              <a:rPr lang="zh-CN" altLang="zh-CN" sz="2800" dirty="0" smtClean="0">
                <a:solidFill>
                  <a:srgbClr val="FF0000"/>
                </a:solidFill>
              </a:rPr>
              <a:t>新冠肺炎疫情居家健康监测</a:t>
            </a:r>
            <a:r>
              <a:rPr lang="zh-CN" altLang="zh-CN" sz="2800" dirty="0" smtClean="0">
                <a:solidFill>
                  <a:srgbClr val="FF0000"/>
                </a:solidFill>
              </a:rPr>
              <a:t>指南</a:t>
            </a: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dirty="0"/>
          </a:p>
        </p:txBody>
      </p:sp>
      <p:sp>
        <p:nvSpPr>
          <p:cNvPr id="34817" name="Rectangle 1"/>
          <p:cNvSpPr>
            <a:spLocks noChangeArrowheads="1"/>
          </p:cNvSpPr>
          <p:nvPr/>
        </p:nvSpPr>
        <p:spPr bwMode="auto">
          <a:xfrm>
            <a:off x="735981" y="1559516"/>
            <a:ext cx="5675970" cy="32983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5000"/>
              </a:lnSpc>
            </a:pPr>
            <a:r>
              <a:rPr lang="zh-CN" altLang="zh-CN" sz="2800" dirty="0" smtClean="0"/>
              <a:t>一、适用对象</a:t>
            </a:r>
          </a:p>
          <a:p>
            <a:pPr>
              <a:lnSpc>
                <a:spcPts val="5000"/>
              </a:lnSpc>
            </a:pPr>
            <a:r>
              <a:rPr lang="zh-CN" altLang="zh-CN" sz="2800" dirty="0" smtClean="0"/>
              <a:t>结束闭环作业的高风险岗位从业人员、新冠肺炎感染者出院（舱）人员及其他经专业人员评估需进行居家健康监测的人员。</a:t>
            </a:r>
            <a:endParaRPr lang="zh-CN" altLang="zh-CN" sz="2800" dirty="0"/>
          </a:p>
        </p:txBody>
      </p:sp>
      <p:pic>
        <p:nvPicPr>
          <p:cNvPr id="36866" name="Picture 2"/>
          <p:cNvPicPr>
            <a:picLocks noChangeAspect="1" noChangeArrowheads="1"/>
          </p:cNvPicPr>
          <p:nvPr/>
        </p:nvPicPr>
        <p:blipFill>
          <a:blip r:embed="rId2" cstate="print"/>
          <a:srcRect/>
          <a:stretch>
            <a:fillRect/>
          </a:stretch>
        </p:blipFill>
        <p:spPr bwMode="auto">
          <a:xfrm>
            <a:off x="6445406" y="1369228"/>
            <a:ext cx="5018048" cy="441825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597921"/>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第四部分：</a:t>
            </a:r>
            <a:r>
              <a:rPr lang="zh-CN" altLang="zh-CN" sz="2800" dirty="0" smtClean="0">
                <a:solidFill>
                  <a:srgbClr val="FF0000"/>
                </a:solidFill>
              </a:rPr>
              <a:t>新冠肺炎疫情居家健康监测</a:t>
            </a:r>
            <a:r>
              <a:rPr lang="zh-CN" altLang="zh-CN" sz="2800" dirty="0" smtClean="0">
                <a:solidFill>
                  <a:srgbClr val="FF0000"/>
                </a:solidFill>
              </a:rPr>
              <a:t>指南</a:t>
            </a: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dirty="0"/>
          </a:p>
        </p:txBody>
      </p:sp>
      <p:sp>
        <p:nvSpPr>
          <p:cNvPr id="34817" name="Rectangle 1"/>
          <p:cNvSpPr>
            <a:spLocks noChangeArrowheads="1"/>
          </p:cNvSpPr>
          <p:nvPr/>
        </p:nvSpPr>
        <p:spPr bwMode="auto">
          <a:xfrm>
            <a:off x="211874" y="887647"/>
            <a:ext cx="7738946" cy="5221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5000"/>
              </a:lnSpc>
            </a:pPr>
            <a:r>
              <a:rPr lang="en-US" altLang="zh-CN" sz="2800" dirty="0" smtClean="0"/>
              <a:t>         </a:t>
            </a:r>
            <a:r>
              <a:rPr lang="zh-CN" altLang="zh-CN" sz="2800" dirty="0" smtClean="0"/>
              <a:t>二</a:t>
            </a:r>
            <a:r>
              <a:rPr lang="zh-CN" altLang="zh-CN" sz="2800" dirty="0" smtClean="0"/>
              <a:t>、场所要求</a:t>
            </a:r>
          </a:p>
          <a:p>
            <a:pPr>
              <a:lnSpc>
                <a:spcPts val="5000"/>
              </a:lnSpc>
            </a:pPr>
            <a:r>
              <a:rPr lang="en-US" altLang="zh-CN" sz="2800" dirty="0" smtClean="0"/>
              <a:t>        </a:t>
            </a:r>
            <a:r>
              <a:rPr lang="zh-CN" altLang="zh-CN" sz="2800" dirty="0" smtClean="0"/>
              <a:t>（</a:t>
            </a:r>
            <a:r>
              <a:rPr lang="zh-CN" altLang="zh-CN" sz="2800" dirty="0" smtClean="0"/>
              <a:t>一）选择在通风较好的房间居住，尽量保持相对独立。</a:t>
            </a:r>
          </a:p>
          <a:p>
            <a:pPr>
              <a:lnSpc>
                <a:spcPts val="5000"/>
              </a:lnSpc>
            </a:pPr>
            <a:r>
              <a:rPr lang="en-US" altLang="zh-CN" sz="2800" dirty="0" smtClean="0"/>
              <a:t>        </a:t>
            </a:r>
            <a:r>
              <a:rPr lang="zh-CN" altLang="zh-CN" sz="2800" dirty="0" smtClean="0"/>
              <a:t>（</a:t>
            </a:r>
            <a:r>
              <a:rPr lang="zh-CN" altLang="zh-CN" sz="2800" dirty="0" smtClean="0"/>
              <a:t>二）条件允许的情况下，尽量使用单独卫生间，避免与其他家庭成员共用卫生间。</a:t>
            </a:r>
          </a:p>
          <a:p>
            <a:pPr>
              <a:lnSpc>
                <a:spcPts val="5000"/>
              </a:lnSpc>
            </a:pPr>
            <a:r>
              <a:rPr lang="en-US" altLang="zh-CN" sz="2800" dirty="0" smtClean="0"/>
              <a:t>       </a:t>
            </a:r>
            <a:r>
              <a:rPr lang="zh-CN" altLang="zh-CN" sz="2800" dirty="0" smtClean="0"/>
              <a:t>（</a:t>
            </a:r>
            <a:r>
              <a:rPr lang="zh-CN" altLang="zh-CN" sz="2800" dirty="0" smtClean="0"/>
              <a:t>三）房间内应当配备体温计、纸巾、医用防护口罩、一次性手套、消毒剂等个人防护用品和消毒产品及带盖的垃圾桶。</a:t>
            </a:r>
            <a:endParaRPr lang="zh-CN" altLang="zh-CN" sz="2800" dirty="0"/>
          </a:p>
        </p:txBody>
      </p:sp>
      <p:pic>
        <p:nvPicPr>
          <p:cNvPr id="37890" name="Picture 2"/>
          <p:cNvPicPr>
            <a:picLocks noChangeAspect="1" noChangeArrowheads="1"/>
          </p:cNvPicPr>
          <p:nvPr/>
        </p:nvPicPr>
        <p:blipFill>
          <a:blip r:embed="rId2" cstate="print"/>
          <a:srcRect/>
          <a:stretch>
            <a:fillRect/>
          </a:stretch>
        </p:blipFill>
        <p:spPr bwMode="auto">
          <a:xfrm>
            <a:off x="7806086" y="1501000"/>
            <a:ext cx="4055902" cy="446490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597921"/>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第四部分：</a:t>
            </a:r>
            <a:r>
              <a:rPr lang="zh-CN" altLang="zh-CN" sz="2800" dirty="0" smtClean="0">
                <a:solidFill>
                  <a:srgbClr val="FF0000"/>
                </a:solidFill>
              </a:rPr>
              <a:t>新冠肺炎疫情居家健康监测</a:t>
            </a:r>
            <a:r>
              <a:rPr lang="zh-CN" altLang="zh-CN" sz="2800" dirty="0" smtClean="0">
                <a:solidFill>
                  <a:srgbClr val="FF0000"/>
                </a:solidFill>
              </a:rPr>
              <a:t>指南</a:t>
            </a: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dirty="0"/>
          </a:p>
        </p:txBody>
      </p:sp>
      <p:sp>
        <p:nvSpPr>
          <p:cNvPr id="34817" name="Rectangle 1"/>
          <p:cNvSpPr>
            <a:spLocks noChangeArrowheads="1"/>
          </p:cNvSpPr>
          <p:nvPr/>
        </p:nvSpPr>
        <p:spPr bwMode="auto">
          <a:xfrm>
            <a:off x="981308" y="872089"/>
            <a:ext cx="7738946" cy="57883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5000"/>
              </a:lnSpc>
            </a:pPr>
            <a:r>
              <a:rPr lang="zh-CN" altLang="zh-CN" sz="2800" dirty="0" smtClean="0"/>
              <a:t>三、管理要求</a:t>
            </a:r>
          </a:p>
          <a:p>
            <a:pPr>
              <a:lnSpc>
                <a:spcPts val="5000"/>
              </a:lnSpc>
            </a:pPr>
            <a:r>
              <a:rPr lang="zh-CN" altLang="zh-CN" sz="2800" dirty="0" smtClean="0"/>
              <a:t>（一）社区服务要求。</a:t>
            </a:r>
          </a:p>
          <a:p>
            <a:pPr>
              <a:lnSpc>
                <a:spcPts val="5000"/>
              </a:lnSpc>
            </a:pPr>
            <a:r>
              <a:rPr lang="en-US" altLang="zh-CN" sz="2800" dirty="0" smtClean="0"/>
              <a:t>1.</a:t>
            </a:r>
            <a:r>
              <a:rPr lang="zh-CN" altLang="zh-CN" sz="2800" dirty="0" smtClean="0"/>
              <a:t>登记造册</a:t>
            </a:r>
            <a:r>
              <a:rPr lang="zh-CN" altLang="zh-CN" sz="2800" dirty="0" smtClean="0"/>
              <a:t>。</a:t>
            </a:r>
            <a:endParaRPr lang="zh-CN" altLang="zh-CN" sz="2800" dirty="0" smtClean="0"/>
          </a:p>
          <a:p>
            <a:pPr>
              <a:lnSpc>
                <a:spcPts val="5000"/>
              </a:lnSpc>
            </a:pPr>
            <a:r>
              <a:rPr lang="en-US" altLang="zh-CN" sz="2800" dirty="0" smtClean="0"/>
              <a:t>2.</a:t>
            </a:r>
            <a:r>
              <a:rPr lang="zh-CN" altLang="zh-CN" sz="2800" dirty="0" smtClean="0"/>
              <a:t>监测信息收集</a:t>
            </a:r>
            <a:r>
              <a:rPr lang="zh-CN" altLang="zh-CN" sz="2800" dirty="0" smtClean="0"/>
              <a:t>。</a:t>
            </a:r>
            <a:endParaRPr lang="zh-CN" altLang="zh-CN" sz="2800" dirty="0" smtClean="0"/>
          </a:p>
          <a:p>
            <a:pPr>
              <a:lnSpc>
                <a:spcPts val="5000"/>
              </a:lnSpc>
            </a:pPr>
            <a:r>
              <a:rPr lang="zh-CN" altLang="zh-CN" sz="2800" dirty="0" smtClean="0"/>
              <a:t>（二）居家健康监测人员管理要求</a:t>
            </a:r>
            <a:r>
              <a:rPr lang="zh-CN" altLang="zh-CN" sz="2800" dirty="0" smtClean="0"/>
              <a:t>。</a:t>
            </a:r>
            <a:r>
              <a:rPr lang="en-US" altLang="zh-CN" sz="2800" dirty="0" smtClean="0"/>
              <a:t> </a:t>
            </a:r>
          </a:p>
          <a:p>
            <a:pPr>
              <a:lnSpc>
                <a:spcPts val="5000"/>
              </a:lnSpc>
            </a:pPr>
            <a:r>
              <a:rPr lang="en-US" altLang="zh-CN" sz="2800" dirty="0" smtClean="0"/>
              <a:t>1</a:t>
            </a:r>
            <a:r>
              <a:rPr lang="en-US" altLang="zh-CN" sz="2800" dirty="0" smtClean="0"/>
              <a:t>.</a:t>
            </a:r>
            <a:r>
              <a:rPr lang="zh-CN" altLang="zh-CN" sz="2800" dirty="0" smtClean="0"/>
              <a:t>健康监测</a:t>
            </a:r>
            <a:r>
              <a:rPr lang="zh-CN" altLang="zh-CN" sz="2800" dirty="0" smtClean="0"/>
              <a:t>。</a:t>
            </a:r>
            <a:endParaRPr lang="zh-CN" altLang="zh-CN" sz="2800" dirty="0" smtClean="0"/>
          </a:p>
          <a:p>
            <a:pPr>
              <a:lnSpc>
                <a:spcPts val="5000"/>
              </a:lnSpc>
            </a:pPr>
            <a:r>
              <a:rPr lang="en-US" altLang="zh-CN" sz="2800" dirty="0" smtClean="0"/>
              <a:t>2.</a:t>
            </a:r>
            <a:r>
              <a:rPr lang="zh-CN" altLang="zh-CN" sz="2800" dirty="0" smtClean="0"/>
              <a:t>外出限制</a:t>
            </a:r>
            <a:r>
              <a:rPr lang="zh-CN" altLang="zh-CN" sz="2800" dirty="0" smtClean="0"/>
              <a:t>。</a:t>
            </a:r>
            <a:endParaRPr lang="zh-CN" altLang="zh-CN" sz="2800" dirty="0" smtClean="0"/>
          </a:p>
          <a:p>
            <a:pPr>
              <a:lnSpc>
                <a:spcPts val="5000"/>
              </a:lnSpc>
            </a:pPr>
            <a:r>
              <a:rPr lang="en-US" altLang="zh-CN" sz="2800" dirty="0" smtClean="0"/>
              <a:t>3.</a:t>
            </a:r>
            <a:r>
              <a:rPr lang="zh-CN" altLang="zh-CN" sz="2800" dirty="0" smtClean="0"/>
              <a:t>核酸检测</a:t>
            </a:r>
            <a:r>
              <a:rPr lang="zh-CN" altLang="zh-CN" sz="2800" dirty="0" smtClean="0"/>
              <a:t>。</a:t>
            </a:r>
            <a:endParaRPr lang="zh-CN" altLang="zh-CN" sz="2800" dirty="0" smtClean="0"/>
          </a:p>
          <a:p>
            <a:pPr>
              <a:lnSpc>
                <a:spcPts val="5000"/>
              </a:lnSpc>
            </a:pPr>
            <a:r>
              <a:rPr lang="en-US" altLang="zh-CN" sz="2800" dirty="0" smtClean="0"/>
              <a:t>4.</a:t>
            </a:r>
            <a:r>
              <a:rPr lang="zh-CN" altLang="zh-CN" sz="2800" dirty="0" smtClean="0"/>
              <a:t>卫生防疫要求。</a:t>
            </a:r>
            <a:endParaRPr lang="zh-CN" altLang="zh-CN" sz="28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597921"/>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第四部分：</a:t>
            </a:r>
            <a:r>
              <a:rPr lang="zh-CN" altLang="zh-CN" sz="2800" dirty="0" smtClean="0">
                <a:solidFill>
                  <a:srgbClr val="FF0000"/>
                </a:solidFill>
              </a:rPr>
              <a:t>新冠肺炎疫情居家健康监测</a:t>
            </a:r>
            <a:r>
              <a:rPr lang="zh-CN" altLang="zh-CN" sz="2800" dirty="0" smtClean="0">
                <a:solidFill>
                  <a:srgbClr val="FF0000"/>
                </a:solidFill>
              </a:rPr>
              <a:t>指南</a:t>
            </a: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dirty="0"/>
          </a:p>
        </p:txBody>
      </p:sp>
      <p:sp>
        <p:nvSpPr>
          <p:cNvPr id="34817" name="Rectangle 1"/>
          <p:cNvSpPr>
            <a:spLocks noChangeArrowheads="1"/>
          </p:cNvSpPr>
          <p:nvPr/>
        </p:nvSpPr>
        <p:spPr bwMode="auto">
          <a:xfrm>
            <a:off x="1059366" y="1159249"/>
            <a:ext cx="7738946" cy="2582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5000"/>
              </a:lnSpc>
            </a:pPr>
            <a:r>
              <a:rPr lang="zh-CN" altLang="zh-CN" sz="2800" dirty="0" smtClean="0"/>
              <a:t>四、保障要求</a:t>
            </a:r>
          </a:p>
          <a:p>
            <a:pPr>
              <a:lnSpc>
                <a:spcPts val="5000"/>
              </a:lnSpc>
            </a:pPr>
            <a:r>
              <a:rPr lang="zh-CN" altLang="zh-CN" sz="2800" dirty="0" smtClean="0"/>
              <a:t>（一）组织保障</a:t>
            </a:r>
            <a:r>
              <a:rPr lang="zh-CN" altLang="zh-CN" sz="2800" dirty="0" smtClean="0"/>
              <a:t>。</a:t>
            </a:r>
            <a:endParaRPr lang="zh-CN" altLang="zh-CN" sz="2800" dirty="0" smtClean="0"/>
          </a:p>
          <a:p>
            <a:pPr>
              <a:lnSpc>
                <a:spcPts val="5000"/>
              </a:lnSpc>
            </a:pPr>
            <a:r>
              <a:rPr lang="zh-CN" altLang="zh-CN" sz="2800" dirty="0" smtClean="0"/>
              <a:t>（二）物资保障</a:t>
            </a:r>
            <a:r>
              <a:rPr lang="zh-CN" altLang="zh-CN" sz="2800" dirty="0" smtClean="0"/>
              <a:t>。</a:t>
            </a:r>
            <a:endParaRPr lang="zh-CN" altLang="zh-CN" sz="2800" dirty="0" smtClean="0"/>
          </a:p>
          <a:p>
            <a:pPr>
              <a:lnSpc>
                <a:spcPts val="5000"/>
              </a:lnSpc>
            </a:pPr>
            <a:r>
              <a:rPr lang="zh-CN" altLang="zh-CN" sz="2800" dirty="0" smtClean="0"/>
              <a:t>（三）心理援助与社会工作服务。</a:t>
            </a:r>
            <a:endParaRPr lang="zh-CN" altLang="zh-CN" sz="28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xmlns="" val="0"/>
              </a:ext>
            </a:extLst>
          </a:blip>
          <a:srcRect t="2124"/>
          <a:stretch>
            <a:fillRect/>
          </a:stretch>
        </p:blipFill>
        <p:spPr>
          <a:xfrm>
            <a:off x="0" y="0"/>
            <a:ext cx="12192000" cy="6858000"/>
          </a:xfrm>
          <a:prstGeom prst="rect">
            <a:avLst/>
          </a:prstGeom>
        </p:spPr>
      </p:pic>
      <p:sp>
        <p:nvSpPr>
          <p:cNvPr id="3" name="箭头: 五边形 9"/>
          <p:cNvSpPr/>
          <p:nvPr/>
        </p:nvSpPr>
        <p:spPr>
          <a:xfrm>
            <a:off x="-281305" y="0"/>
            <a:ext cx="8152765" cy="6858000"/>
          </a:xfrm>
          <a:custGeom>
            <a:avLst/>
            <a:gdLst>
              <a:gd name="connsiteX0" fmla="*/ 0 w 8206513"/>
              <a:gd name="connsiteY0" fmla="*/ 0 h 6858000"/>
              <a:gd name="connsiteX1" fmla="*/ 4777513 w 8206513"/>
              <a:gd name="connsiteY1" fmla="*/ 0 h 6858000"/>
              <a:gd name="connsiteX2" fmla="*/ 8206513 w 8206513"/>
              <a:gd name="connsiteY2" fmla="*/ 3429000 h 6858000"/>
              <a:gd name="connsiteX3" fmla="*/ 4777513 w 8206513"/>
              <a:gd name="connsiteY3" fmla="*/ 6858000 h 6858000"/>
              <a:gd name="connsiteX4" fmla="*/ 0 w 8206513"/>
              <a:gd name="connsiteY4" fmla="*/ 6858000 h 6858000"/>
              <a:gd name="connsiteX5" fmla="*/ 0 w 8206513"/>
              <a:gd name="connsiteY5" fmla="*/ 0 h 6858000"/>
              <a:gd name="connsiteX0-1" fmla="*/ 0 w 7518255"/>
              <a:gd name="connsiteY0-2" fmla="*/ 0 h 6858000"/>
              <a:gd name="connsiteX1-3" fmla="*/ 4777513 w 7518255"/>
              <a:gd name="connsiteY1-4" fmla="*/ 0 h 6858000"/>
              <a:gd name="connsiteX2-5" fmla="*/ 7518255 w 7518255"/>
              <a:gd name="connsiteY2-6" fmla="*/ 3438832 h 6858000"/>
              <a:gd name="connsiteX3-7" fmla="*/ 4777513 w 7518255"/>
              <a:gd name="connsiteY3-8" fmla="*/ 6858000 h 6858000"/>
              <a:gd name="connsiteX4-9" fmla="*/ 0 w 7518255"/>
              <a:gd name="connsiteY4-10" fmla="*/ 6858000 h 6858000"/>
              <a:gd name="connsiteX5-11" fmla="*/ 0 w 7518255"/>
              <a:gd name="connsiteY5-12"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518255" h="6858000">
                <a:moveTo>
                  <a:pt x="0" y="0"/>
                </a:moveTo>
                <a:lnTo>
                  <a:pt x="4777513" y="0"/>
                </a:lnTo>
                <a:lnTo>
                  <a:pt x="7518255" y="3438832"/>
                </a:lnTo>
                <a:lnTo>
                  <a:pt x="4777513" y="6858000"/>
                </a:lnTo>
                <a:lnTo>
                  <a:pt x="0" y="6858000"/>
                </a:lnTo>
                <a:lnTo>
                  <a:pt x="0" y="0"/>
                </a:lnTo>
                <a:close/>
              </a:path>
            </a:pathLst>
          </a:custGeom>
          <a:solidFill>
            <a:srgbClr val="0070C0">
              <a:alpha val="80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4235" y="348021"/>
            <a:ext cx="564469" cy="564605"/>
          </a:xfrm>
          <a:prstGeom prst="ellipse">
            <a:avLst/>
          </a:prstGeom>
          <a:effectLst>
            <a:reflection blurRad="6350" stA="52000" endA="300" endPos="35000" dir="5400000" sy="-100000" algn="bl" rotWithShape="0"/>
          </a:effectLst>
        </p:spPr>
      </p:pic>
      <p:sp>
        <p:nvSpPr>
          <p:cNvPr id="9" name="矩形 8"/>
          <p:cNvSpPr/>
          <p:nvPr/>
        </p:nvSpPr>
        <p:spPr>
          <a:xfrm>
            <a:off x="536472" y="445658"/>
            <a:ext cx="2785731"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宁夏医科大学总医院</a:t>
            </a:r>
          </a:p>
        </p:txBody>
      </p:sp>
      <p:sp>
        <p:nvSpPr>
          <p:cNvPr id="10" name="TextBox 82"/>
          <p:cNvSpPr txBox="1"/>
          <p:nvPr/>
        </p:nvSpPr>
        <p:spPr>
          <a:xfrm>
            <a:off x="821115" y="763781"/>
            <a:ext cx="2216443" cy="200055"/>
          </a:xfrm>
          <a:prstGeom prst="rect">
            <a:avLst/>
          </a:prstGeom>
          <a:noFill/>
        </p:spPr>
        <p:txBody>
          <a:bodyPr wrap="square" rtlCol="0">
            <a:spAutoFit/>
          </a:bodyPr>
          <a:lstStyle/>
          <a:p>
            <a:r>
              <a:rPr lang="en-US" altLang="zh-CN" sz="700" b="1" dirty="0">
                <a:solidFill>
                  <a:schemeClr val="bg1"/>
                </a:solidFill>
                <a:latin typeface="Arial" panose="020B0604020202020204" pitchFamily="34" charset="0"/>
                <a:ea typeface="微软雅黑" panose="020B0503020204020204" pitchFamily="34" charset="-122"/>
                <a:cs typeface="Arial" panose="020B0604020202020204" pitchFamily="34" charset="0"/>
              </a:rPr>
              <a:t>General Hospital of Ningxia Medical University</a:t>
            </a:r>
          </a:p>
        </p:txBody>
      </p:sp>
      <p:cxnSp>
        <p:nvCxnSpPr>
          <p:cNvPr id="14" name="直接连接符 13"/>
          <p:cNvCxnSpPr/>
          <p:nvPr/>
        </p:nvCxnSpPr>
        <p:spPr>
          <a:xfrm flipV="1">
            <a:off x="-10442" y="986969"/>
            <a:ext cx="5985940" cy="10401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442" y="5826642"/>
            <a:ext cx="5985940" cy="103135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414712" y="4130031"/>
            <a:ext cx="3738880" cy="521970"/>
          </a:xfrm>
          <a:prstGeom prst="rect">
            <a:avLst/>
          </a:prstGeom>
        </p:spPr>
        <p:txBody>
          <a:bodyPr wrap="none">
            <a:spAutoFit/>
          </a:bodyPr>
          <a:lstStyle/>
          <a:p>
            <a:pPr algn="ctr"/>
            <a:r>
              <a:rPr lang="zh-CN"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总医院疫情防控培训组</a:t>
            </a:r>
          </a:p>
        </p:txBody>
      </p:sp>
      <p:sp>
        <p:nvSpPr>
          <p:cNvPr id="13" name="TextBox 48"/>
          <p:cNvSpPr txBox="1"/>
          <p:nvPr/>
        </p:nvSpPr>
        <p:spPr>
          <a:xfrm>
            <a:off x="235" y="2488395"/>
            <a:ext cx="6941506" cy="1107440"/>
          </a:xfrm>
          <a:prstGeom prst="rect">
            <a:avLst/>
          </a:prstGeom>
          <a:noFill/>
        </p:spPr>
        <p:txBody>
          <a:bodyPr wrap="square" lIns="0" tIns="0" rIns="0" bIns="0" rtlCol="0">
            <a:spAutoFit/>
          </a:bodyPr>
          <a:lstStyle/>
          <a:p>
            <a:pPr algn="ctr">
              <a:lnSpc>
                <a:spcPct val="120000"/>
              </a:lnSpc>
            </a:pPr>
            <a:r>
              <a:rPr lang="zh-CN" altLang="en-US" sz="60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祝大家都健康！</a:t>
            </a: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1737" y="1204332"/>
            <a:ext cx="10571356" cy="3864712"/>
          </a:xfrm>
          <a:prstGeom prst="rect">
            <a:avLst/>
          </a:prstGeom>
        </p:spPr>
        <p:txBody>
          <a:bodyPr wrap="square">
            <a:spAutoFit/>
          </a:bodyPr>
          <a:lstStyle/>
          <a:p>
            <a:pPr>
              <a:lnSpc>
                <a:spcPts val="5000"/>
              </a:lnSpc>
            </a:pPr>
            <a:r>
              <a:rPr lang="en-US" altLang="zh-CN" sz="2800" b="1" dirty="0" smtClean="0"/>
              <a:t>        </a:t>
            </a:r>
            <a:r>
              <a:rPr lang="zh-CN" altLang="zh-CN" sz="2800" b="1" dirty="0" smtClean="0"/>
              <a:t>为</a:t>
            </a:r>
            <a:r>
              <a:rPr lang="zh-CN" altLang="zh-CN" sz="2800" b="1" dirty="0" smtClean="0"/>
              <a:t>进一步指导各地各部门做好新冠肺炎疫情防控工作，根据《新型冠状病毒肺炎防控方案（第九版）》《关于进一步优化新冠肺炎疫情防控措施科学精准做好防控工作的通知》有关要求，国务院联防联控机制综合组制定了《新冠肺炎疫情防控核酸检测实施办法》《新冠肺炎疫情风险区划定及管控方案》《新冠肺炎疫情居家隔离医学观察指南》《新冠肺炎疫情居家健康监测指南》。</a:t>
            </a:r>
            <a:endParaRPr lang="zh-CN" altLang="en-US" sz="2800" b="1" dirty="0"/>
          </a:p>
        </p:txBody>
      </p:sp>
      <p:sp>
        <p:nvSpPr>
          <p:cNvPr id="3" name="矩形 2"/>
          <p:cNvSpPr/>
          <p:nvPr/>
        </p:nvSpPr>
        <p:spPr>
          <a:xfrm>
            <a:off x="1679117" y="-2"/>
            <a:ext cx="1107997" cy="742319"/>
          </a:xfrm>
          <a:prstGeom prst="rect">
            <a:avLst/>
          </a:prstGeom>
        </p:spPr>
        <p:txBody>
          <a:bodyPr wrap="none">
            <a:spAutoFit/>
          </a:bodyPr>
          <a:lstStyle/>
          <a:p>
            <a:pPr algn="ctr">
              <a:lnSpc>
                <a:spcPct val="130000"/>
              </a:lnSpc>
            </a:pPr>
            <a:r>
              <a:rPr lang="zh-CN" altLang="en-US" sz="3600" b="1"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引言</a:t>
            </a:r>
            <a:endPar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1583473" y="1159510"/>
            <a:ext cx="7527507" cy="767715"/>
          </a:xfrm>
          <a:prstGeom prst="roundRect">
            <a:avLst/>
          </a:prstGeom>
          <a:solidFill>
            <a:srgbClr val="057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616531" y="-2"/>
            <a:ext cx="1233170" cy="811530"/>
          </a:xfrm>
          <a:prstGeom prst="rect">
            <a:avLst/>
          </a:prstGeom>
        </p:spPr>
        <p:txBody>
          <a:bodyPr wrap="none">
            <a:spAutoFit/>
          </a:bodyPr>
          <a:lstStyle/>
          <a:p>
            <a:pPr algn="ctr">
              <a:lnSpc>
                <a:spcPct val="130000"/>
              </a:lnSpc>
            </a:pPr>
            <a:r>
              <a:rPr lang="zh-CN" altLang="en-US" sz="36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目 录</a:t>
            </a:r>
          </a:p>
        </p:txBody>
      </p:sp>
      <p:sp>
        <p:nvSpPr>
          <p:cNvPr id="7" name="TextBox 48"/>
          <p:cNvSpPr txBox="1"/>
          <p:nvPr/>
        </p:nvSpPr>
        <p:spPr>
          <a:xfrm>
            <a:off x="1605777" y="1287780"/>
            <a:ext cx="7343914" cy="433324"/>
          </a:xfrm>
          <a:prstGeom prst="rect">
            <a:avLst/>
          </a:prstGeom>
          <a:noFill/>
        </p:spPr>
        <p:txBody>
          <a:bodyPr wrap="square" lIns="0" tIns="0" rIns="0" bIns="0" rtlCol="0">
            <a:spAutoFit/>
          </a:body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第一部分</a:t>
            </a:r>
            <a:r>
              <a:rPr lang="zh-CN" altLang="en-US" sz="24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sz="2400" dirty="0" smtClean="0">
                <a:solidFill>
                  <a:srgbClr val="FF0000"/>
                </a:solidFill>
              </a:rPr>
              <a:t>新冠肺炎疫情防控核酸检测实施办法</a:t>
            </a:r>
            <a:endPar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圆角矩形 4"/>
          <p:cNvSpPr/>
          <p:nvPr/>
        </p:nvSpPr>
        <p:spPr>
          <a:xfrm>
            <a:off x="1550020" y="2169795"/>
            <a:ext cx="7561595" cy="779780"/>
          </a:xfrm>
          <a:prstGeom prst="roundRect">
            <a:avLst/>
          </a:prstGeom>
          <a:solidFill>
            <a:srgbClr val="057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48"/>
          <p:cNvSpPr txBox="1"/>
          <p:nvPr/>
        </p:nvSpPr>
        <p:spPr>
          <a:xfrm>
            <a:off x="1605776" y="2347595"/>
            <a:ext cx="7343279" cy="433324"/>
          </a:xfrm>
          <a:prstGeom prst="rect">
            <a:avLst/>
          </a:prstGeom>
          <a:noFill/>
        </p:spPr>
        <p:txBody>
          <a:bodyPr wrap="square" lIns="0" tIns="0" rIns="0" bIns="0" rtlCol="0">
            <a:spAutoFit/>
          </a:body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第二部分</a:t>
            </a:r>
            <a:r>
              <a:rPr lang="zh-CN" altLang="en-US" sz="24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sz="2400" dirty="0" smtClean="0">
                <a:solidFill>
                  <a:srgbClr val="FF0000"/>
                </a:solidFill>
              </a:rPr>
              <a:t>新冠肺炎疫情风险区划定及管控方案</a:t>
            </a:r>
            <a:endParaRPr lang="zh-CN" altLang="en-US" sz="2400" dirty="0">
              <a:solidFill>
                <a:srgbClr val="FF0000"/>
              </a:solidFill>
              <a:sym typeface="Arial" panose="020B0604020202020204" pitchFamily="34" charset="0"/>
            </a:endParaRPr>
          </a:p>
        </p:txBody>
      </p:sp>
      <p:sp>
        <p:nvSpPr>
          <p:cNvPr id="2" name="TextBox 48"/>
          <p:cNvSpPr txBox="1"/>
          <p:nvPr/>
        </p:nvSpPr>
        <p:spPr>
          <a:xfrm>
            <a:off x="2584450" y="4930140"/>
            <a:ext cx="6278245" cy="639445"/>
          </a:xfrm>
          <a:prstGeom prst="rect">
            <a:avLst/>
          </a:prstGeom>
          <a:noFill/>
        </p:spPr>
        <p:txBody>
          <a:bodyPr wrap="square" lIns="0" tIns="0" rIns="0" bIns="0" rtlCol="0">
            <a:spAutoFit/>
          </a:bodyPr>
          <a:lstStyle/>
          <a:p>
            <a:pPr algn="l">
              <a:lnSpc>
                <a:spcPct val="130000"/>
              </a:lnSpc>
            </a:pPr>
            <a:r>
              <a:rPr lang="zh-CN" altLang="en-US" sz="3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第一部分：新型冠状病毒</a:t>
            </a:r>
          </a:p>
        </p:txBody>
      </p:sp>
      <p:sp>
        <p:nvSpPr>
          <p:cNvPr id="4" name="圆角矩形 3"/>
          <p:cNvSpPr/>
          <p:nvPr/>
        </p:nvSpPr>
        <p:spPr>
          <a:xfrm>
            <a:off x="1550020" y="3247390"/>
            <a:ext cx="7560960" cy="744855"/>
          </a:xfrm>
          <a:prstGeom prst="roundRect">
            <a:avLst/>
          </a:prstGeom>
          <a:solidFill>
            <a:srgbClr val="057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534517" y="4285538"/>
            <a:ext cx="6672580" cy="752475"/>
          </a:xfrm>
          <a:prstGeom prst="roundRect">
            <a:avLst/>
          </a:prstGeom>
          <a:solidFill>
            <a:srgbClr val="057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48"/>
          <p:cNvSpPr txBox="1"/>
          <p:nvPr/>
        </p:nvSpPr>
        <p:spPr>
          <a:xfrm>
            <a:off x="1631641" y="3282641"/>
            <a:ext cx="7389696" cy="433324"/>
          </a:xfrm>
          <a:prstGeom prst="rect">
            <a:avLst/>
          </a:prstGeom>
          <a:noFill/>
        </p:spPr>
        <p:txBody>
          <a:bodyPr wrap="square" lIns="0" tIns="0" rIns="0" bIns="0" rtlCol="0">
            <a:spAutoFit/>
          </a:body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第三部分</a:t>
            </a:r>
            <a:r>
              <a:rPr lang="zh-CN" altLang="en-US" sz="24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sz="2400" dirty="0" smtClean="0">
                <a:solidFill>
                  <a:srgbClr val="FF0000"/>
                </a:solidFill>
              </a:rPr>
              <a:t>新冠肺炎疫情居家隔离医学观察指南</a:t>
            </a:r>
            <a:endPar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TextBox 48"/>
          <p:cNvSpPr txBox="1"/>
          <p:nvPr/>
        </p:nvSpPr>
        <p:spPr>
          <a:xfrm>
            <a:off x="1628078" y="4412615"/>
            <a:ext cx="7234617" cy="433324"/>
          </a:xfrm>
          <a:prstGeom prst="rect">
            <a:avLst/>
          </a:prstGeom>
          <a:noFill/>
        </p:spPr>
        <p:txBody>
          <a:bodyPr wrap="square" lIns="0" tIns="0" rIns="0" bIns="0" rtlCol="0">
            <a:spAutoFit/>
          </a:bodyPr>
          <a:lstStyle/>
          <a:p>
            <a:pP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第四部分</a:t>
            </a:r>
            <a:r>
              <a:rPr lang="zh-CN" altLang="en-US" sz="24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a:t>
            </a:r>
            <a:r>
              <a:rPr lang="zh-CN" altLang="zh-CN" sz="2400" dirty="0" smtClean="0">
                <a:solidFill>
                  <a:srgbClr val="FF0000"/>
                </a:solidFill>
              </a:rPr>
              <a:t>新冠肺炎疫情居家健康监测指南</a:t>
            </a:r>
            <a:endParaRPr lang="zh-CN" altLang="en-US" sz="2400"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1" y="114933"/>
            <a:ext cx="7725192" cy="1158074"/>
          </a:xfrm>
          <a:prstGeom prst="rect">
            <a:avLst/>
          </a:prstGeom>
        </p:spPr>
        <p:txBody>
          <a:bodyPr wrap="non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第一部分：</a:t>
            </a:r>
            <a:r>
              <a:rPr lang="zh-CN" altLang="zh-CN" sz="2800" dirty="0" smtClean="0">
                <a:solidFill>
                  <a:srgbClr val="FF0000"/>
                </a:solidFill>
              </a:rPr>
              <a:t>新冠肺炎疫情防控核酸检测实施办法</a:t>
            </a:r>
            <a:endParaRPr lang="zh-CN" altLang="en-US" sz="280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7677242" y="3144489"/>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dirty="0"/>
          </a:p>
        </p:txBody>
      </p:sp>
      <p:sp>
        <p:nvSpPr>
          <p:cNvPr id="17409" name="Rectangle 1"/>
          <p:cNvSpPr>
            <a:spLocks noChangeArrowheads="1"/>
          </p:cNvSpPr>
          <p:nvPr/>
        </p:nvSpPr>
        <p:spPr bwMode="auto">
          <a:xfrm>
            <a:off x="267629" y="950728"/>
            <a:ext cx="6824547" cy="51193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ts val="5600"/>
              </a:lnSpc>
              <a:spcBef>
                <a:spcPct val="0"/>
              </a:spcBef>
              <a:spcAft>
                <a:spcPct val="0"/>
              </a:spcAft>
              <a:buClrTx/>
              <a:buSzTx/>
              <a:buFontTx/>
              <a:buNone/>
              <a:tabLst/>
            </a:pPr>
            <a:r>
              <a:rPr kumimoji="0" lang="zh-CN" sz="3200" b="0" i="0" u="none" strike="noStrike" cap="none" normalizeH="0" baseline="0" dirty="0" smtClean="0">
                <a:ln>
                  <a:noFill/>
                </a:ln>
                <a:solidFill>
                  <a:schemeClr val="tx1"/>
                </a:solidFill>
                <a:effectLst/>
                <a:latin typeface="黑体" pitchFamily="49" charset="-122"/>
                <a:ea typeface="黑体" pitchFamily="49" charset="-122"/>
                <a:cs typeface="Times New Roman" pitchFamily="18" charset="0"/>
              </a:rPr>
              <a:t>一、常态化监测</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仿宋_GB2312"/>
            </a:endParaRPr>
          </a:p>
          <a:p>
            <a:pPr marL="0" marR="0" lvl="0" indent="406400" algn="l" defTabSz="914400" rtl="0" eaLnBrk="0" fontAlgn="base" latinLnBrk="0" hangingPunct="0">
              <a:lnSpc>
                <a:spcPts val="5600"/>
              </a:lnSpc>
              <a:spcBef>
                <a:spcPct val="0"/>
              </a:spcBef>
              <a:spcAft>
                <a:spcPct val="0"/>
              </a:spcAft>
              <a:buClrTx/>
              <a:buSzTx/>
              <a:buFontTx/>
              <a:buNone/>
              <a:tabLst/>
            </a:pPr>
            <a:r>
              <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仿宋_GB2312"/>
              </a:rPr>
              <a:t>   没有发生疫情的地区，严格按照</a:t>
            </a:r>
            <a:r>
              <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仿宋_GB2312"/>
              </a:rPr>
              <a:t>《</a:t>
            </a:r>
            <a:r>
              <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仿宋_GB2312"/>
              </a:rPr>
              <a:t>新型冠状病毒肺炎防控方案（第九版）</a:t>
            </a:r>
            <a:r>
              <a:rPr kumimoji="0" lang="en-US" altLang="zh-CN" sz="3200" b="0" i="0" u="none" strike="noStrike" cap="none" normalizeH="0" baseline="0" dirty="0" smtClean="0">
                <a:ln>
                  <a:noFill/>
                </a:ln>
                <a:solidFill>
                  <a:schemeClr val="tx1"/>
                </a:solidFill>
                <a:effectLst/>
                <a:latin typeface="Arial" pitchFamily="34" charset="0"/>
                <a:ea typeface="宋体" pitchFamily="2" charset="-122"/>
                <a:cs typeface="仿宋_GB2312"/>
              </a:rPr>
              <a:t>》</a:t>
            </a:r>
            <a:r>
              <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仿宋_GB2312"/>
              </a:rPr>
              <a:t>确定的范围对风险岗位、重点人员开展核酸检测，不得扩大核酸检测范围，一般不按行政区域开展全员核酸检测。</a:t>
            </a:r>
            <a:r>
              <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p>
        </p:txBody>
      </p:sp>
      <p:pic>
        <p:nvPicPr>
          <p:cNvPr id="17410" name="Picture 2"/>
          <p:cNvPicPr>
            <a:picLocks noChangeAspect="1" noChangeArrowheads="1"/>
          </p:cNvPicPr>
          <p:nvPr/>
        </p:nvPicPr>
        <p:blipFill>
          <a:blip r:embed="rId2" cstate="print"/>
          <a:srcRect/>
          <a:stretch>
            <a:fillRect/>
          </a:stretch>
        </p:blipFill>
        <p:spPr bwMode="auto">
          <a:xfrm>
            <a:off x="7621278" y="1828801"/>
            <a:ext cx="3719512" cy="378026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1" y="114933"/>
            <a:ext cx="7725192" cy="1158074"/>
          </a:xfrm>
          <a:prstGeom prst="rect">
            <a:avLst/>
          </a:prstGeom>
        </p:spPr>
        <p:txBody>
          <a:bodyPr wrap="non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第一部分：</a:t>
            </a:r>
            <a:r>
              <a:rPr lang="zh-CN" altLang="zh-CN" sz="2800" dirty="0" smtClean="0">
                <a:solidFill>
                  <a:srgbClr val="FF0000"/>
                </a:solidFill>
              </a:rPr>
              <a:t>新冠肺炎疫情防控核酸检测实施办法</a:t>
            </a:r>
            <a:endParaRPr lang="zh-CN" altLang="en-US" sz="280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a:p>
        </p:txBody>
      </p:sp>
      <p:sp>
        <p:nvSpPr>
          <p:cNvPr id="12289" name="Rectangle 1"/>
          <p:cNvSpPr>
            <a:spLocks noChangeArrowheads="1"/>
          </p:cNvSpPr>
          <p:nvPr/>
        </p:nvSpPr>
        <p:spPr bwMode="auto">
          <a:xfrm>
            <a:off x="591015" y="1534848"/>
            <a:ext cx="1110661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zh-CN" sz="2800" b="0" i="0" u="none" strike="noStrike" cap="none" normalizeH="0" baseline="0" dirty="0" smtClean="0">
                <a:ln>
                  <a:noFill/>
                </a:ln>
                <a:solidFill>
                  <a:srgbClr val="000000"/>
                </a:solidFill>
                <a:effectLst/>
                <a:latin typeface="Times New Roman" pitchFamily="18" charset="0"/>
                <a:ea typeface="仿宋_GB2312"/>
                <a:cs typeface="楷体_GB2312"/>
              </a:rPr>
              <a:t>医疗机构</a:t>
            </a:r>
            <a:r>
              <a:rPr kumimoji="0" lang="zh-CN" sz="2800" b="0" i="0" u="none" strike="noStrike" cap="none" normalizeH="0" baseline="0" dirty="0" smtClean="0">
                <a:ln>
                  <a:noFill/>
                </a:ln>
                <a:solidFill>
                  <a:schemeClr val="tx1"/>
                </a:solidFill>
                <a:effectLst/>
                <a:latin typeface="Times New Roman" pitchFamily="18" charset="0"/>
                <a:ea typeface="仿宋_GB2312"/>
                <a:cs typeface="楷体_GB2312"/>
              </a:rPr>
              <a:t>就诊人员检测。</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仿宋_GB2312"/>
            </a:endParaRPr>
          </a:p>
          <a:p>
            <a:pPr marL="0" marR="0" lvl="0" indent="406400" algn="l" defTabSz="914400" rtl="0" eaLnBrk="0" fontAlgn="base" latinLnBrk="0" hangingPunct="0">
              <a:lnSpc>
                <a:spcPct val="100000"/>
              </a:lnSpc>
              <a:spcBef>
                <a:spcPct val="0"/>
              </a:spcBef>
              <a:spcAft>
                <a:spcPct val="0"/>
              </a:spcAft>
              <a:buClrTx/>
              <a:buSzTx/>
              <a:buFontTx/>
              <a:buNone/>
              <a:tabLst/>
            </a:pPr>
            <a:r>
              <a:rPr kumimoji="0" lang="zh-CN" sz="2800" b="0" i="0" u="none" strike="noStrike" cap="none" normalizeH="0" baseline="0" dirty="0" smtClean="0">
                <a:ln>
                  <a:noFill/>
                </a:ln>
                <a:solidFill>
                  <a:schemeClr val="tx1"/>
                </a:solidFill>
                <a:effectLst/>
                <a:latin typeface="Arial" pitchFamily="34" charset="0"/>
                <a:ea typeface="宋体" pitchFamily="2" charset="-122"/>
                <a:cs typeface="仿宋_GB2312"/>
              </a:rPr>
              <a:t>各级各类医疗机构，特别是基层医疗卫生机构医务人员应当提高对新冠肺炎病例的发现和报告意识，尤其关注以下情形。</a:t>
            </a:r>
            <a:r>
              <a:rPr kumimoji="0" lang="zh-CN"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rPr>
              <a:t> </a:t>
            </a:r>
          </a:p>
        </p:txBody>
      </p:sp>
      <p:sp>
        <p:nvSpPr>
          <p:cNvPr id="10" name="矩形 9"/>
          <p:cNvSpPr/>
          <p:nvPr/>
        </p:nvSpPr>
        <p:spPr>
          <a:xfrm>
            <a:off x="619291" y="871575"/>
            <a:ext cx="3467616" cy="720005"/>
          </a:xfrm>
          <a:prstGeom prst="rect">
            <a:avLst/>
          </a:prstGeom>
        </p:spPr>
        <p:txBody>
          <a:bodyPr wrap="none">
            <a:spAutoFit/>
          </a:bodyPr>
          <a:lstStyle/>
          <a:p>
            <a:pPr lvl="0" indent="406400" fontAlgn="base">
              <a:lnSpc>
                <a:spcPts val="5600"/>
              </a:lnSpc>
              <a:spcBef>
                <a:spcPct val="0"/>
              </a:spcBef>
              <a:spcAft>
                <a:spcPct val="0"/>
              </a:spcAft>
            </a:pPr>
            <a:r>
              <a:rPr lang="zh-CN" altLang="zh-CN" sz="3200" dirty="0" smtClean="0">
                <a:latin typeface="黑体" pitchFamily="49" charset="-122"/>
                <a:ea typeface="黑体" pitchFamily="49" charset="-122"/>
                <a:cs typeface="Times New Roman" pitchFamily="18" charset="0"/>
              </a:rPr>
              <a:t>一、常态化监测</a:t>
            </a:r>
            <a:endParaRPr lang="zh-CN" altLang="en-US" sz="3200" dirty="0" smtClean="0">
              <a:latin typeface="Arial" pitchFamily="34" charset="0"/>
              <a:ea typeface="宋体" pitchFamily="2" charset="-122"/>
              <a:cs typeface="仿宋_GB2312"/>
            </a:endParaRPr>
          </a:p>
        </p:txBody>
      </p:sp>
      <p:pic>
        <p:nvPicPr>
          <p:cNvPr id="12291" name="Picture 3"/>
          <p:cNvPicPr>
            <a:picLocks noChangeAspect="1" noChangeArrowheads="1"/>
          </p:cNvPicPr>
          <p:nvPr/>
        </p:nvPicPr>
        <p:blipFill>
          <a:blip r:embed="rId2" cstate="print"/>
          <a:srcRect/>
          <a:stretch>
            <a:fillRect/>
          </a:stretch>
        </p:blipFill>
        <p:spPr bwMode="auto">
          <a:xfrm>
            <a:off x="638292" y="3624146"/>
            <a:ext cx="4435512" cy="3055435"/>
          </a:xfrm>
          <a:prstGeom prst="rect">
            <a:avLst/>
          </a:prstGeom>
          <a:noFill/>
          <a:ln w="9525">
            <a:noFill/>
            <a:miter lim="800000"/>
            <a:headEnd/>
            <a:tailEnd/>
          </a:ln>
        </p:spPr>
      </p:pic>
      <p:pic>
        <p:nvPicPr>
          <p:cNvPr id="12292" name="Picture 4"/>
          <p:cNvPicPr>
            <a:picLocks noChangeAspect="1" noChangeArrowheads="1"/>
          </p:cNvPicPr>
          <p:nvPr/>
        </p:nvPicPr>
        <p:blipFill>
          <a:blip r:embed="rId3" cstate="print"/>
          <a:srcRect/>
          <a:stretch>
            <a:fillRect/>
          </a:stretch>
        </p:blipFill>
        <p:spPr bwMode="auto">
          <a:xfrm>
            <a:off x="6634975" y="3617991"/>
            <a:ext cx="4393580" cy="3005834"/>
          </a:xfrm>
          <a:prstGeom prst="rect">
            <a:avLst/>
          </a:prstGeom>
          <a:noFill/>
          <a:ln w="9525">
            <a:noFill/>
            <a:miter lim="800000"/>
            <a:headEnd/>
            <a:tailEnd/>
          </a:ln>
        </p:spPr>
      </p:pic>
      <p:sp>
        <p:nvSpPr>
          <p:cNvPr id="14" name="圆角矩形 13"/>
          <p:cNvSpPr/>
          <p:nvPr/>
        </p:nvSpPr>
        <p:spPr>
          <a:xfrm>
            <a:off x="3909727" y="2999679"/>
            <a:ext cx="4542898" cy="633281"/>
          </a:xfrm>
          <a:prstGeom prst="roundRect">
            <a:avLst/>
          </a:prstGeom>
          <a:solidFill>
            <a:srgbClr val="0573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outerShdw blurRad="50800" dist="50800" dir="5400000" algn="ctr" rotWithShape="0">
                  <a:srgbClr val="000000">
                    <a:alpha val="60000"/>
                  </a:srgbClr>
                </a:outerShdw>
              </a:effectLst>
            </a:endParaRPr>
          </a:p>
        </p:txBody>
      </p:sp>
      <p:sp>
        <p:nvSpPr>
          <p:cNvPr id="15" name="TextBox 48"/>
          <p:cNvSpPr txBox="1"/>
          <p:nvPr/>
        </p:nvSpPr>
        <p:spPr>
          <a:xfrm>
            <a:off x="3992136" y="3107921"/>
            <a:ext cx="7234617" cy="369332"/>
          </a:xfrm>
          <a:prstGeom prst="rect">
            <a:avLst/>
          </a:prstGeom>
          <a:noFill/>
        </p:spPr>
        <p:txBody>
          <a:bodyPr wrap="square" lIns="0" tIns="0" rIns="0" bIns="0" rtlCol="0">
            <a:spAutoFit/>
          </a:bodyPr>
          <a:lstStyle/>
          <a:p>
            <a:r>
              <a:rPr lang="zh-CN" altLang="en-US" sz="2400" dirty="0" smtClean="0"/>
              <a:t>  </a:t>
            </a:r>
            <a:r>
              <a:rPr lang="zh-CN" altLang="en-US" sz="2400" dirty="0" smtClean="0">
                <a:solidFill>
                  <a:schemeClr val="bg1"/>
                </a:solidFill>
              </a:rPr>
              <a:t>以下</a:t>
            </a:r>
            <a:r>
              <a:rPr lang="zh-CN" altLang="en-US" sz="2400" dirty="0" smtClean="0">
                <a:solidFill>
                  <a:schemeClr val="bg1"/>
                </a:solidFill>
              </a:rPr>
              <a:t>情况应</a:t>
            </a:r>
            <a:r>
              <a:rPr lang="zh-CN" altLang="zh-CN" sz="2400" dirty="0" smtClean="0">
                <a:solidFill>
                  <a:schemeClr val="bg1"/>
                </a:solidFill>
              </a:rPr>
              <a:t>当及时开展核酸检测</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1" y="114933"/>
            <a:ext cx="7725192" cy="1158074"/>
          </a:xfrm>
          <a:prstGeom prst="rect">
            <a:avLst/>
          </a:prstGeom>
        </p:spPr>
        <p:txBody>
          <a:bodyPr wrap="non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第一部分：</a:t>
            </a:r>
            <a:r>
              <a:rPr lang="zh-CN" altLang="zh-CN" sz="2800" dirty="0" smtClean="0">
                <a:solidFill>
                  <a:srgbClr val="FF0000"/>
                </a:solidFill>
              </a:rPr>
              <a:t>新冠肺炎疫情防控核酸检测实施办法</a:t>
            </a:r>
            <a:endParaRPr lang="zh-CN" altLang="en-US" sz="2800" dirty="0" smtClean="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a:p>
            <a:pPr algn="ctr">
              <a:lnSpc>
                <a:spcPct val="130000"/>
              </a:lnSpc>
            </a:pP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a:p>
        </p:txBody>
      </p:sp>
      <p:sp>
        <p:nvSpPr>
          <p:cNvPr id="34817" name="Rectangle 1"/>
          <p:cNvSpPr>
            <a:spLocks noChangeArrowheads="1"/>
          </p:cNvSpPr>
          <p:nvPr/>
        </p:nvSpPr>
        <p:spPr bwMode="auto">
          <a:xfrm>
            <a:off x="925552" y="1056520"/>
            <a:ext cx="9891131" cy="51464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5000"/>
              </a:lnSpc>
            </a:pPr>
            <a:r>
              <a:rPr lang="zh-CN" altLang="zh-CN" sz="2800" dirty="0" smtClean="0"/>
              <a:t>二、区域核酸检测</a:t>
            </a:r>
          </a:p>
          <a:p>
            <a:pPr>
              <a:lnSpc>
                <a:spcPts val="5000"/>
              </a:lnSpc>
            </a:pPr>
            <a:r>
              <a:rPr lang="en-US" altLang="zh-CN" sz="2800" dirty="0" smtClean="0"/>
              <a:t>       </a:t>
            </a:r>
            <a:r>
              <a:rPr lang="zh-CN" altLang="zh-CN" sz="2800" dirty="0" smtClean="0"/>
              <a:t>疫情</a:t>
            </a:r>
            <a:r>
              <a:rPr lang="zh-CN" altLang="zh-CN" sz="2800" dirty="0" smtClean="0"/>
              <a:t>处置过程中，在流行病学调查基础上，根据疫情发生地区人口规模大小、感染来源是否明确、是否存在社区传播风险及传播链是否清晰等因素综合研判，根据风险大小，按照分级分类的原则，确定检测人群的范围、频次和先后顺序。如个别病例和无症状感染者对居住地、工作地、活动区域传播风险较低，密切接触者已及时管控，经研判无社区传播风险，可不开展区域核酸检测。</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1212640"/>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第二部分：</a:t>
            </a:r>
            <a:r>
              <a:rPr lang="zh-CN" altLang="zh-CN" sz="2800" dirty="0" smtClean="0">
                <a:solidFill>
                  <a:srgbClr val="FF0000"/>
                </a:solidFill>
              </a:rPr>
              <a:t>新冠肺炎疫情风险区划定及管控方案</a:t>
            </a:r>
            <a:endParaRPr lang="zh-CN" altLang="en-US" sz="2800" dirty="0" smtClean="0">
              <a:solidFill>
                <a:srgbClr val="FF0000"/>
              </a:solidFill>
              <a:sym typeface="Arial" panose="020B0604020202020204" pitchFamily="34" charset="0"/>
            </a:endParaRPr>
          </a:p>
          <a:p>
            <a:pPr algn="ctr">
              <a:lnSpc>
                <a:spcPct val="130000"/>
              </a:lnSpc>
            </a:pP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a:p>
        </p:txBody>
      </p:sp>
      <p:sp>
        <p:nvSpPr>
          <p:cNvPr id="34817" name="Rectangle 1"/>
          <p:cNvSpPr>
            <a:spLocks noChangeArrowheads="1"/>
          </p:cNvSpPr>
          <p:nvPr/>
        </p:nvSpPr>
        <p:spPr bwMode="auto">
          <a:xfrm>
            <a:off x="1572322" y="862637"/>
            <a:ext cx="8787161" cy="5221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ts val="5000"/>
              </a:lnSpc>
              <a:spcBef>
                <a:spcPct val="0"/>
              </a:spcBef>
              <a:spcAft>
                <a:spcPct val="0"/>
              </a:spcAft>
              <a:buClrTx/>
              <a:buSzTx/>
              <a:buFontTx/>
              <a:buNone/>
              <a:tabLst/>
            </a:pPr>
            <a:r>
              <a:rPr lang="en-US" altLang="zh-CN" sz="2800" dirty="0" smtClean="0"/>
              <a:t>    </a:t>
            </a:r>
            <a:r>
              <a:rPr lang="zh-CN" altLang="zh-CN" sz="2800" dirty="0" smtClean="0"/>
              <a:t>为</a:t>
            </a:r>
            <a:r>
              <a:rPr lang="zh-CN" altLang="zh-CN" sz="2800" dirty="0" smtClean="0"/>
              <a:t>指导各地在疫情处置中做好风险区域划分，有效落实风险区域相关防控措施，最大限度降低疫情对人民群众生产、生活的影响，根据《中华人民共和国传染病防治法》《中华人民共和国基本医疗卫生与健康促进法》《突发公共卫生事件应急条例》《关于进一步优化新冠肺炎疫情防控措施</a:t>
            </a:r>
            <a:r>
              <a:rPr lang="en-US" altLang="zh-CN" sz="2800" dirty="0" smtClean="0"/>
              <a:t>  </a:t>
            </a:r>
            <a:r>
              <a:rPr lang="zh-CN" altLang="zh-CN" sz="2800" dirty="0" smtClean="0"/>
              <a:t>科学精准做好防控工作的通知》等法律法规和文件要求，结合各地经验做法，制定本方案</a:t>
            </a:r>
            <a:r>
              <a:rPr lang="zh-CN" altLang="zh-CN" sz="2800" dirty="0" smtClean="0"/>
              <a:t>。</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1212640"/>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第二部分：</a:t>
            </a:r>
            <a:r>
              <a:rPr lang="zh-CN" altLang="zh-CN" sz="2800" dirty="0" smtClean="0">
                <a:solidFill>
                  <a:srgbClr val="FF0000"/>
                </a:solidFill>
              </a:rPr>
              <a:t>新冠肺炎疫情风险区划定及管控方案</a:t>
            </a:r>
            <a:endParaRPr lang="zh-CN" altLang="en-US" sz="2800" dirty="0" smtClean="0">
              <a:solidFill>
                <a:srgbClr val="FF0000"/>
              </a:solidFill>
              <a:sym typeface="Arial" panose="020B0604020202020204" pitchFamily="34" charset="0"/>
            </a:endParaRPr>
          </a:p>
          <a:p>
            <a:pPr algn="ctr">
              <a:lnSpc>
                <a:spcPct val="130000"/>
              </a:lnSpc>
            </a:pP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a:p>
        </p:txBody>
      </p:sp>
      <p:sp>
        <p:nvSpPr>
          <p:cNvPr id="5" name="矩形 4"/>
          <p:cNvSpPr/>
          <p:nvPr/>
        </p:nvSpPr>
        <p:spPr>
          <a:xfrm>
            <a:off x="957729" y="1014091"/>
            <a:ext cx="3467616" cy="584775"/>
          </a:xfrm>
          <a:prstGeom prst="rect">
            <a:avLst/>
          </a:prstGeom>
        </p:spPr>
        <p:txBody>
          <a:bodyPr wrap="none">
            <a:spAutoFit/>
          </a:bodyPr>
          <a:lstStyle/>
          <a:p>
            <a:r>
              <a:rPr lang="zh-CN" altLang="zh-CN" sz="3200" dirty="0" smtClean="0"/>
              <a:t>科学</a:t>
            </a:r>
            <a:r>
              <a:rPr lang="zh-CN" altLang="zh-CN" sz="3200" dirty="0" smtClean="0"/>
              <a:t>划定风险区域</a:t>
            </a:r>
            <a:endParaRPr lang="zh-CN" altLang="en-US" sz="3200" dirty="0"/>
          </a:p>
        </p:txBody>
      </p:sp>
      <p:pic>
        <p:nvPicPr>
          <p:cNvPr id="35842" name="Picture 2"/>
          <p:cNvPicPr>
            <a:picLocks noChangeAspect="1" noChangeArrowheads="1"/>
          </p:cNvPicPr>
          <p:nvPr/>
        </p:nvPicPr>
        <p:blipFill>
          <a:blip r:embed="rId2" cstate="print"/>
          <a:srcRect/>
          <a:stretch>
            <a:fillRect/>
          </a:stretch>
        </p:blipFill>
        <p:spPr bwMode="auto">
          <a:xfrm>
            <a:off x="7482468" y="2453268"/>
            <a:ext cx="2988527" cy="2832409"/>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1634699" y="2386361"/>
            <a:ext cx="3126872" cy="3144644"/>
          </a:xfrm>
          <a:prstGeom prst="rect">
            <a:avLst/>
          </a:prstGeom>
          <a:noFill/>
          <a:ln w="9525">
            <a:noFill/>
            <a:miter lim="800000"/>
            <a:headEnd/>
            <a:tailEnd/>
          </a:ln>
        </p:spPr>
      </p:pic>
      <p:sp>
        <p:nvSpPr>
          <p:cNvPr id="8" name="矩形 7"/>
          <p:cNvSpPr/>
          <p:nvPr/>
        </p:nvSpPr>
        <p:spPr>
          <a:xfrm>
            <a:off x="3442769" y="1750070"/>
            <a:ext cx="4570482" cy="369332"/>
          </a:xfrm>
          <a:prstGeom prst="rect">
            <a:avLst/>
          </a:prstGeom>
        </p:spPr>
        <p:txBody>
          <a:bodyPr wrap="none">
            <a:spAutoFit/>
          </a:bodyPr>
          <a:lstStyle/>
          <a:p>
            <a:r>
              <a:rPr lang="zh-CN" altLang="zh-CN" dirty="0" smtClean="0"/>
              <a:t>精准划分为高风险区、低风险区两类风险区</a:t>
            </a:r>
            <a:endParaRPr lang="zh-CN" altLang="en-US"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3240" y="114933"/>
            <a:ext cx="9510125" cy="1212640"/>
          </a:xfrm>
          <a:prstGeom prst="rect">
            <a:avLst/>
          </a:prstGeom>
        </p:spPr>
        <p:txBody>
          <a:bodyPr wrap="square">
            <a:spAutoFit/>
          </a:bodyPr>
          <a:lstStyle/>
          <a:p>
            <a:pPr>
              <a:lnSpc>
                <a:spcPct val="130000"/>
              </a:lnSpc>
            </a:pPr>
            <a:r>
              <a:rPr lang="zh-CN" altLang="en-US" sz="2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第二部分：</a:t>
            </a:r>
            <a:r>
              <a:rPr lang="zh-CN" altLang="zh-CN" sz="2800" dirty="0" smtClean="0">
                <a:solidFill>
                  <a:srgbClr val="FF0000"/>
                </a:solidFill>
              </a:rPr>
              <a:t>新冠肺炎疫情风险区划定及管控方案</a:t>
            </a:r>
            <a:endParaRPr lang="zh-CN" altLang="en-US" sz="2800" dirty="0" smtClean="0">
              <a:solidFill>
                <a:srgbClr val="FF0000"/>
              </a:solidFill>
              <a:sym typeface="Arial" panose="020B0604020202020204" pitchFamily="34" charset="0"/>
            </a:endParaRPr>
          </a:p>
          <a:p>
            <a:pPr algn="ctr">
              <a:lnSpc>
                <a:spcPct val="130000"/>
              </a:lnSpc>
            </a:pPr>
            <a:endParaRPr lang="zh-CN" altLang="en-US" sz="28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5090160" y="3244850"/>
            <a:ext cx="2011680" cy="368300"/>
          </a:xfrm>
          <a:prstGeom prst="rect">
            <a:avLst/>
          </a:prstGeom>
          <a:noFill/>
        </p:spPr>
        <p:txBody>
          <a:bodyPr wrap="none" rtlCol="0" anchor="t">
            <a:spAutoFit/>
          </a:bodyPr>
          <a:lstStyle/>
          <a:p>
            <a:r>
              <a:rPr lang="zh-CN" altLang="en-US"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新型冠状病毒疫情</a:t>
            </a:r>
            <a:endParaRPr lang="zh-CN" altLang="en-US"/>
          </a:p>
        </p:txBody>
      </p:sp>
      <p:sp>
        <p:nvSpPr>
          <p:cNvPr id="34817" name="Rectangle 1"/>
          <p:cNvSpPr>
            <a:spLocks noChangeArrowheads="1"/>
          </p:cNvSpPr>
          <p:nvPr/>
        </p:nvSpPr>
        <p:spPr bwMode="auto">
          <a:xfrm>
            <a:off x="512956" y="1184651"/>
            <a:ext cx="11039707" cy="52219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ts val="5000"/>
              </a:lnSpc>
            </a:pPr>
            <a:r>
              <a:rPr lang="en-US" altLang="zh-CN" sz="2800" dirty="0" smtClean="0"/>
              <a:t>     </a:t>
            </a:r>
            <a:r>
              <a:rPr lang="zh-CN" altLang="zh-CN" sz="2800" dirty="0" smtClean="0"/>
              <a:t>（</a:t>
            </a:r>
            <a:r>
              <a:rPr lang="zh-CN" altLang="zh-CN" sz="2800" dirty="0" smtClean="0"/>
              <a:t>一）高风险区。</a:t>
            </a:r>
          </a:p>
          <a:p>
            <a:pPr>
              <a:lnSpc>
                <a:spcPts val="5000"/>
              </a:lnSpc>
            </a:pPr>
            <a:r>
              <a:rPr lang="en-US" altLang="zh-CN" sz="2800" dirty="0" smtClean="0"/>
              <a:t>        1</a:t>
            </a:r>
            <a:r>
              <a:rPr lang="en-US" altLang="zh-CN" sz="2800" dirty="0" smtClean="0"/>
              <a:t>.</a:t>
            </a:r>
            <a:r>
              <a:rPr lang="zh-CN" altLang="zh-CN" sz="2800" dirty="0" smtClean="0"/>
              <a:t>划分标准。原则上将感染者居住地，以及活动频繁且疫情传播风险较高的工作地和活动地等区域，划为高风险区。高风险区一般以单元、楼栋为单位划定</a:t>
            </a:r>
            <a:r>
              <a:rPr lang="zh-CN" altLang="zh-CN" sz="2800" dirty="0" smtClean="0"/>
              <a:t>。</a:t>
            </a:r>
            <a:endParaRPr lang="zh-CN" altLang="zh-CN" sz="2800" dirty="0" smtClean="0"/>
          </a:p>
          <a:p>
            <a:pPr>
              <a:lnSpc>
                <a:spcPts val="5000"/>
              </a:lnSpc>
            </a:pPr>
            <a:r>
              <a:rPr lang="en-US" altLang="zh-CN" sz="2800" dirty="0" smtClean="0"/>
              <a:t>        2</a:t>
            </a:r>
            <a:r>
              <a:rPr lang="en-US" altLang="zh-CN" sz="2800" dirty="0" smtClean="0"/>
              <a:t>.</a:t>
            </a:r>
            <a:r>
              <a:rPr lang="zh-CN" altLang="zh-CN" sz="2800" dirty="0" smtClean="0"/>
              <a:t>防控措施。实行封控措施，期间“足不出户、上门服务”。封控期间发现新的感染者</a:t>
            </a:r>
            <a:r>
              <a:rPr lang="zh-CN" altLang="zh-CN" sz="2800" dirty="0" smtClean="0"/>
              <a:t>，可</a:t>
            </a:r>
            <a:r>
              <a:rPr lang="zh-CN" altLang="zh-CN" sz="2800" dirty="0" smtClean="0"/>
              <a:t>将原封控区域全部或部分延长封控时间。</a:t>
            </a:r>
          </a:p>
          <a:p>
            <a:pPr>
              <a:lnSpc>
                <a:spcPts val="5000"/>
              </a:lnSpc>
            </a:pPr>
            <a:r>
              <a:rPr lang="en-US" altLang="zh-CN" sz="2800" dirty="0" smtClean="0"/>
              <a:t>        3</a:t>
            </a:r>
            <a:r>
              <a:rPr lang="en-US" altLang="zh-CN" sz="2800" dirty="0" smtClean="0"/>
              <a:t>.</a:t>
            </a:r>
            <a:r>
              <a:rPr lang="zh-CN" altLang="zh-CN" sz="2800" dirty="0" smtClean="0"/>
              <a:t>解除标准。高风险区连续</a:t>
            </a:r>
            <a:r>
              <a:rPr lang="en-US" altLang="zh-CN" sz="2800" dirty="0" smtClean="0"/>
              <a:t>5</a:t>
            </a:r>
            <a:r>
              <a:rPr lang="zh-CN" altLang="zh-CN" sz="2800" dirty="0" smtClean="0"/>
              <a:t>天未发现新增感染者，且第</a:t>
            </a:r>
            <a:r>
              <a:rPr lang="en-US" altLang="zh-CN" sz="2800" dirty="0" smtClean="0"/>
              <a:t>5</a:t>
            </a:r>
            <a:r>
              <a:rPr lang="zh-CN" altLang="zh-CN" sz="2800" dirty="0" smtClean="0"/>
              <a:t>天风险区域内所有人员完成一轮核酸筛查均为阴性，降为低风险区</a:t>
            </a:r>
            <a:r>
              <a:rPr lang="zh-CN" altLang="zh-CN" sz="2800" dirty="0" smtClean="0"/>
              <a:t>。</a:t>
            </a:r>
            <a:endParaRPr lang="zh-CN" altLang="zh-CN" sz="2800" dirty="0"/>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Font typeface="Wingdings" panose="05000000000000000000" charset="0"/>
          <a:buChar char="l"/>
          <a:defRPr lang="zh-CN" altLang="en-US"/>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1137</Words>
  <Application>Microsoft Office PowerPoint</Application>
  <PresentationFormat>自定义</PresentationFormat>
  <Paragraphs>84</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新汉 王</dc:creator>
  <cp:lastModifiedBy>yangzhilu</cp:lastModifiedBy>
  <cp:revision>235</cp:revision>
  <cp:lastPrinted>2020-06-23T08:57:00Z</cp:lastPrinted>
  <dcterms:created xsi:type="dcterms:W3CDTF">2019-05-12T14:10:00Z</dcterms:created>
  <dcterms:modified xsi:type="dcterms:W3CDTF">2022-11-22T08:47:02Z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4635CB62F5F14B4C9524BC00091A43AA</vt:lpwstr>
  </property>
</Properties>
</file>